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1.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12.xml" ContentType="application/vnd.openxmlformats-officedocument.presentationml.tags+xml"/>
  <Override PartName="/ppt/notesSlides/notesSlide35.xml" ContentType="application/vnd.openxmlformats-officedocument.presentationml.notesSlide+xml"/>
  <Override PartName="/ppt/tags/tag13.xml" ContentType="application/vnd.openxmlformats-officedocument.presentationml.tags+xml"/>
  <Override PartName="/ppt/notesSlides/notesSlide3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3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8.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5" r:id="rId3"/>
    <p:sldMasterId id="2147483687" r:id="rId4"/>
    <p:sldMasterId id="2147483694" r:id="rId5"/>
    <p:sldMasterId id="2147483700" r:id="rId6"/>
  </p:sldMasterIdLst>
  <p:notesMasterIdLst>
    <p:notesMasterId r:id="rId82"/>
  </p:notesMasterIdLst>
  <p:sldIdLst>
    <p:sldId id="1413" r:id="rId7"/>
    <p:sldId id="1412" r:id="rId8"/>
    <p:sldId id="1414" r:id="rId9"/>
    <p:sldId id="1415" r:id="rId10"/>
    <p:sldId id="1416" r:id="rId11"/>
    <p:sldId id="725" r:id="rId12"/>
    <p:sldId id="726" r:id="rId13"/>
    <p:sldId id="1273" r:id="rId14"/>
    <p:sldId id="729" r:id="rId15"/>
    <p:sldId id="1418" r:id="rId16"/>
    <p:sldId id="727" r:id="rId17"/>
    <p:sldId id="728" r:id="rId18"/>
    <p:sldId id="1301" r:id="rId19"/>
    <p:sldId id="1274" r:id="rId20"/>
    <p:sldId id="1298" r:id="rId21"/>
    <p:sldId id="1299" r:id="rId22"/>
    <p:sldId id="1300" r:id="rId23"/>
    <p:sldId id="1420" r:id="rId24"/>
    <p:sldId id="1421" r:id="rId25"/>
    <p:sldId id="730" r:id="rId26"/>
    <p:sldId id="1275" r:id="rId27"/>
    <p:sldId id="1317" r:id="rId28"/>
    <p:sldId id="1302" r:id="rId29"/>
    <p:sldId id="1303" r:id="rId30"/>
    <p:sldId id="1304" r:id="rId31"/>
    <p:sldId id="731" r:id="rId32"/>
    <p:sldId id="1320" r:id="rId33"/>
    <p:sldId id="1321" r:id="rId34"/>
    <p:sldId id="1322" r:id="rId35"/>
    <p:sldId id="1323" r:id="rId36"/>
    <p:sldId id="1324" r:id="rId37"/>
    <p:sldId id="1325" r:id="rId38"/>
    <p:sldId id="1326" r:id="rId39"/>
    <p:sldId id="1327" r:id="rId40"/>
    <p:sldId id="1328" r:id="rId41"/>
    <p:sldId id="1306" r:id="rId42"/>
    <p:sldId id="1311" r:id="rId43"/>
    <p:sldId id="1312" r:id="rId44"/>
    <p:sldId id="1313" r:id="rId45"/>
    <p:sldId id="1314" r:id="rId46"/>
    <p:sldId id="1315" r:id="rId47"/>
    <p:sldId id="1316" r:id="rId48"/>
    <p:sldId id="1318" r:id="rId49"/>
    <p:sldId id="1329" r:id="rId50"/>
    <p:sldId id="1319" r:id="rId51"/>
    <p:sldId id="1330" r:id="rId52"/>
    <p:sldId id="1350" r:id="rId53"/>
    <p:sldId id="1351" r:id="rId54"/>
    <p:sldId id="1352" r:id="rId55"/>
    <p:sldId id="1353" r:id="rId56"/>
    <p:sldId id="1354" r:id="rId57"/>
    <p:sldId id="1355" r:id="rId58"/>
    <p:sldId id="1356" r:id="rId59"/>
    <p:sldId id="1357" r:id="rId60"/>
    <p:sldId id="1358" r:id="rId61"/>
    <p:sldId id="1365" r:id="rId62"/>
    <p:sldId id="1367" r:id="rId63"/>
    <p:sldId id="1391" r:id="rId64"/>
    <p:sldId id="1369" r:id="rId65"/>
    <p:sldId id="1390" r:id="rId66"/>
    <p:sldId id="1370" r:id="rId67"/>
    <p:sldId id="1371" r:id="rId68"/>
    <p:sldId id="1372" r:id="rId69"/>
    <p:sldId id="1373" r:id="rId70"/>
    <p:sldId id="1419" r:id="rId71"/>
    <p:sldId id="1395" r:id="rId72"/>
    <p:sldId id="1374" r:id="rId73"/>
    <p:sldId id="1375" r:id="rId74"/>
    <p:sldId id="1397" r:id="rId75"/>
    <p:sldId id="1398" r:id="rId76"/>
    <p:sldId id="1399" r:id="rId77"/>
    <p:sldId id="1400" r:id="rId78"/>
    <p:sldId id="1401" r:id="rId79"/>
    <p:sldId id="1411" r:id="rId80"/>
    <p:sldId id="1417" r:id="rId81"/>
  </p:sldIdLst>
  <p:sldSz cx="9144000" cy="5143500" type="screen16x9"/>
  <p:notesSz cx="6858000" cy="9144000"/>
  <p:custDataLst>
    <p:tags r:id="rId83"/>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9">
          <p15:clr>
            <a:srgbClr val="A4A3A4"/>
          </p15:clr>
        </p15:guide>
        <p15:guide id="2" pos="279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506"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66" autoAdjust="0"/>
    <p:restoredTop sz="94660"/>
  </p:normalViewPr>
  <p:slideViewPr>
    <p:cSldViewPr>
      <p:cViewPr varScale="1">
        <p:scale>
          <a:sx n="115" d="100"/>
          <a:sy n="115" d="100"/>
        </p:scale>
        <p:origin x="744" y="78"/>
      </p:cViewPr>
      <p:guideLst>
        <p:guide orient="horz" pos="1529"/>
        <p:guide pos="279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commentAuthors" Target="commentAuthor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tags" Target="tags/tag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heme" Target="theme/theme1.xml"/><Relationship Id="rId61" Type="http://schemas.openxmlformats.org/officeDocument/2006/relationships/slide" Target="slides/slide55.xml"/><Relationship Id="rId8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660965102"/>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81850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78755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91800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33638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92633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17179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80746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78582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573075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15840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06378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665684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3105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16092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080131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2158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075637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4349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344379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34077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73436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513690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267274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47632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972794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567419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788545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914231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79C7E86-76DE-4D38-A718-39A1E655A738}" type="slidenum">
              <a:rPr lang="en-US" smtClean="0"/>
              <a:t>37</a:t>
            </a:fld>
            <a:endParaRPr lang="en-US"/>
          </a:p>
        </p:txBody>
      </p:sp>
    </p:spTree>
    <p:extLst>
      <p:ext uri="{BB962C8B-B14F-4D97-AF65-F5344CB8AC3E}">
        <p14:creationId xmlns:p14="http://schemas.microsoft.com/office/powerpoint/2010/main" val="11487954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38</a:t>
            </a:fld>
            <a:endParaRPr lang="zh-CN" altLang="en-US" dirty="0"/>
          </a:p>
        </p:txBody>
      </p:sp>
    </p:spTree>
    <p:extLst>
      <p:ext uri="{BB962C8B-B14F-4D97-AF65-F5344CB8AC3E}">
        <p14:creationId xmlns:p14="http://schemas.microsoft.com/office/powerpoint/2010/main" val="17189333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C7E86-76DE-4D38-A718-39A1E655A738}" type="slidenum">
              <a:rPr lang="en-US" smtClean="0"/>
              <a:t>40</a:t>
            </a:fld>
            <a:endParaRPr lang="en-US"/>
          </a:p>
        </p:txBody>
      </p:sp>
    </p:spTree>
    <p:extLst>
      <p:ext uri="{BB962C8B-B14F-4D97-AF65-F5344CB8AC3E}">
        <p14:creationId xmlns:p14="http://schemas.microsoft.com/office/powerpoint/2010/main" val="30734303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79C7E86-76DE-4D38-A718-39A1E655A738}" type="slidenum">
              <a:rPr lang="en-US" smtClean="0"/>
              <a:t>42</a:t>
            </a:fld>
            <a:endParaRPr lang="en-US"/>
          </a:p>
        </p:txBody>
      </p:sp>
    </p:spTree>
    <p:extLst>
      <p:ext uri="{BB962C8B-B14F-4D97-AF65-F5344CB8AC3E}">
        <p14:creationId xmlns:p14="http://schemas.microsoft.com/office/powerpoint/2010/main" val="34554606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46454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64052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299663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836627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464605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220730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782546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987736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304541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085967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605774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89282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6756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980430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346664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938993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60061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261883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892854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207723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051506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996397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94900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598433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880948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06933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540973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735663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9169538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2019205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5624510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8205912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193864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79864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906160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107616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27379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1163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81360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3716092" y="2402904"/>
            <a:ext cx="1609859" cy="1607344"/>
          </a:xfrm>
          <a:custGeom>
            <a:avLst/>
            <a:gdLst>
              <a:gd name="connsiteX0" fmla="*/ 1714500 w 3429000"/>
              <a:gd name="connsiteY0" fmla="*/ 0 h 3429000"/>
              <a:gd name="connsiteX1" fmla="*/ 3429000 w 3429000"/>
              <a:gd name="connsiteY1" fmla="*/ 1714500 h 3429000"/>
              <a:gd name="connsiteX2" fmla="*/ 1714500 w 3429000"/>
              <a:gd name="connsiteY2" fmla="*/ 3429000 h 3429000"/>
              <a:gd name="connsiteX3" fmla="*/ 0 w 3429000"/>
              <a:gd name="connsiteY3" fmla="*/ 1714500 h 3429000"/>
              <a:gd name="connsiteX4" fmla="*/ 1714500 w 3429000"/>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00" h="3429000">
                <a:moveTo>
                  <a:pt x="1714500" y="0"/>
                </a:moveTo>
                <a:cubicBezTo>
                  <a:pt x="2661392" y="0"/>
                  <a:pt x="3429000" y="767608"/>
                  <a:pt x="3429000" y="1714500"/>
                </a:cubicBezTo>
                <a:cubicBezTo>
                  <a:pt x="3429000" y="2661392"/>
                  <a:pt x="2661392" y="3429000"/>
                  <a:pt x="1714500" y="3429000"/>
                </a:cubicBezTo>
                <a:cubicBezTo>
                  <a:pt x="767608" y="3429000"/>
                  <a:pt x="0" y="2661392"/>
                  <a:pt x="0" y="1714500"/>
                </a:cubicBezTo>
                <a:cubicBezTo>
                  <a:pt x="0" y="767608"/>
                  <a:pt x="767608" y="0"/>
                  <a:pt x="1714500" y="0"/>
                </a:cubicBezTo>
                <a:close/>
              </a:path>
            </a:pathLst>
          </a:custGeom>
        </p:spPr>
        <p:txBody>
          <a:bodyPr wrap="square">
            <a:noAutofit/>
          </a:body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0" y="0"/>
            <a:ext cx="3792113" cy="5143500"/>
          </a:xfrm>
          <a:custGeom>
            <a:avLst/>
            <a:gdLst>
              <a:gd name="connsiteX0" fmla="*/ 0 w 8077200"/>
              <a:gd name="connsiteY0" fmla="*/ 0 h 10972800"/>
              <a:gd name="connsiteX1" fmla="*/ 8077200 w 8077200"/>
              <a:gd name="connsiteY1" fmla="*/ 0 h 10972800"/>
              <a:gd name="connsiteX2" fmla="*/ 8077200 w 8077200"/>
              <a:gd name="connsiteY2" fmla="*/ 10972800 h 10972800"/>
              <a:gd name="connsiteX3" fmla="*/ 0 w 8077200"/>
              <a:gd name="connsiteY3" fmla="*/ 10972800 h 10972800"/>
            </a:gdLst>
            <a:ahLst/>
            <a:cxnLst>
              <a:cxn ang="0">
                <a:pos x="connsiteX0" y="connsiteY0"/>
              </a:cxn>
              <a:cxn ang="0">
                <a:pos x="connsiteX1" y="connsiteY1"/>
              </a:cxn>
              <a:cxn ang="0">
                <a:pos x="connsiteX2" y="connsiteY2"/>
              </a:cxn>
              <a:cxn ang="0">
                <a:pos x="connsiteX3" y="connsiteY3"/>
              </a:cxn>
            </a:cxnLst>
            <a:rect l="l" t="t" r="r" b="b"/>
            <a:pathLst>
              <a:path w="8077200" h="10972800">
                <a:moveTo>
                  <a:pt x="0" y="0"/>
                </a:moveTo>
                <a:lnTo>
                  <a:pt x="8077200" y="0"/>
                </a:lnTo>
                <a:lnTo>
                  <a:pt x="8077200" y="10972800"/>
                </a:lnTo>
                <a:lnTo>
                  <a:pt x="0" y="10972800"/>
                </a:lnTo>
                <a:close/>
              </a:path>
            </a:pathLst>
          </a:custGeom>
        </p:spPr>
        <p:txBody>
          <a:bodyPr wrap="square">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149364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086061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1084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567450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32087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2359923"/>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161973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18737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359767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430315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137400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585390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924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290689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9610688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981552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926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ags" Target="../tags/tag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emf"/><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ags" Target="../tags/tag6.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6" Type="http://schemas.openxmlformats.org/officeDocument/2006/relationships/image" Target="../media/image2.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emf"/><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9.xml"/><Relationship Id="rId7"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theme" Target="../theme/theme5.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410329192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88625754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50860021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6.GIF"/><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5.GIF"/><Relationship Id="rId5" Type="http://schemas.openxmlformats.org/officeDocument/2006/relationships/image" Target="../media/image24.GIF"/><Relationship Id="rId4" Type="http://schemas.openxmlformats.org/officeDocument/2006/relationships/image" Target="../media/image23.GI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39.png"/><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jpeg"/><Relationship Id="rId3" Type="http://schemas.openxmlformats.org/officeDocument/2006/relationships/notesSlide" Target="../notesSlides/notesSlide36.xml"/><Relationship Id="rId7" Type="http://schemas.openxmlformats.org/officeDocument/2006/relationships/image" Target="../media/image43.png"/><Relationship Id="rId12" Type="http://schemas.openxmlformats.org/officeDocument/2006/relationships/image" Target="../media/image48.jpeg"/><Relationship Id="rId2" Type="http://schemas.openxmlformats.org/officeDocument/2006/relationships/slideLayout" Target="../slideLayouts/slideLayout13.xml"/><Relationship Id="rId1" Type="http://schemas.openxmlformats.org/officeDocument/2006/relationships/tags" Target="../tags/tag13.xml"/><Relationship Id="rId6" Type="http://schemas.openxmlformats.org/officeDocument/2006/relationships/image" Target="../media/image42.png"/><Relationship Id="rId11" Type="http://schemas.openxmlformats.org/officeDocument/2006/relationships/image" Target="../media/image47.jpe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jpe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4.xml"/></Relationships>
</file>

<file path=ppt/slides/_rels/slide4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37.xml"/><Relationship Id="rId7" Type="http://schemas.openxmlformats.org/officeDocument/2006/relationships/image" Target="../media/image55.png"/><Relationship Id="rId2" Type="http://schemas.openxmlformats.org/officeDocument/2006/relationships/slideLayout" Target="../slideLayouts/slideLayout14.xml"/><Relationship Id="rId1" Type="http://schemas.openxmlformats.org/officeDocument/2006/relationships/tags" Target="../tags/tag15.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emf"/><Relationship Id="rId9" Type="http://schemas.openxmlformats.org/officeDocument/2006/relationships/image" Target="../media/image57.png"/></Relationships>
</file>

<file path=ppt/slides/_rels/slide4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68.xml"/><Relationship Id="rId7" Type="http://schemas.openxmlformats.org/officeDocument/2006/relationships/image" Target="../media/image72.w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1.wmf"/><Relationship Id="rId4" Type="http://schemas.openxmlformats.org/officeDocument/2006/relationships/oleObject" Target="../embeddings/oleObject1.bin"/><Relationship Id="rId9" Type="http://schemas.openxmlformats.org/officeDocument/2006/relationships/image" Target="../media/image73.wmf"/></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247889" y="1012704"/>
            <a:ext cx="8540115" cy="1482650"/>
          </a:xfrm>
          <a:prstGeom prst="rect">
            <a:avLst/>
          </a:prstGeom>
          <a:noFill/>
        </p:spPr>
        <p:txBody>
          <a:bodyPr wrap="square" rtlCol="0" anchor="t">
            <a:spAutoFit/>
          </a:bodyPr>
          <a:lstStyle/>
          <a:p>
            <a:pPr>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合理化运输“五要素”</a:t>
            </a:r>
          </a:p>
          <a:p>
            <a:pPr algn="ctr">
              <a:lnSpc>
                <a:spcPct val="150000"/>
              </a:lnSpc>
            </a:pPr>
            <a:endParaRPr lang="zh-CN" altLang="en-US" sz="3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781113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五</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a:t>
              </a:r>
              <a:r>
                <a:rPr lang="zh-CN" altLang="en-US" b="1" dirty="0" smtClean="0">
                  <a:solidFill>
                    <a:srgbClr val="0474B6"/>
                  </a:solidFill>
                  <a:latin typeface="微软雅黑" panose="020B0503020204020204" pitchFamily="34" charset="-122"/>
                  <a:ea typeface="微软雅黑" panose="020B0503020204020204" pitchFamily="34" charset="-122"/>
                  <a:sym typeface="+mn-ea"/>
                </a:rPr>
                <a:t>管理模式（</a:t>
              </a:r>
              <a:r>
                <a:rPr lang="en-US" altLang="zh-CN" b="1" dirty="0" smtClean="0">
                  <a:solidFill>
                    <a:srgbClr val="0474B6"/>
                  </a:solidFill>
                  <a:latin typeface="微软雅黑" panose="020B0503020204020204" pitchFamily="34" charset="-122"/>
                  <a:ea typeface="微软雅黑" panose="020B0503020204020204" pitchFamily="34" charset="-122"/>
                  <a:sym typeface="+mn-ea"/>
                </a:rPr>
                <a:t>4.4-12</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9" name="文本框 8"/>
          <p:cNvSpPr txBox="1"/>
          <p:nvPr/>
        </p:nvSpPr>
        <p:spPr>
          <a:xfrm>
            <a:off x="211327" y="1012398"/>
            <a:ext cx="7359650" cy="2951898"/>
          </a:xfrm>
          <a:prstGeom prst="rect">
            <a:avLst/>
          </a:prstGeom>
          <a:noFill/>
        </p:spPr>
        <p:txBody>
          <a:bodyPr wrap="square" rtlCol="0">
            <a:spAutoFit/>
          </a:bodyPr>
          <a:lstStyle/>
          <a:p>
            <a:pPr>
              <a:lnSpc>
                <a:spcPct val="150000"/>
              </a:lnSpc>
            </a:pPr>
            <a:r>
              <a:rPr lang="en-US" altLang="zh-CN" b="1" dirty="0" smtClean="0">
                <a:solidFill>
                  <a:srgbClr val="0070C0"/>
                </a:solidFill>
                <a:latin typeface="微软雅黑" panose="020B0503020204020204" pitchFamily="34" charset="-122"/>
                <a:ea typeface="微软雅黑" panose="020B0503020204020204" pitchFamily="34" charset="-122"/>
              </a:rPr>
              <a:t>1.</a:t>
            </a:r>
            <a:r>
              <a:rPr lang="zh-CN" altLang="en-US" b="1" dirty="0" smtClean="0">
                <a:solidFill>
                  <a:srgbClr val="0070C0"/>
                </a:solidFill>
                <a:latin typeface="微软雅黑" panose="020B0503020204020204" pitchFamily="34" charset="-122"/>
                <a:ea typeface="微软雅黑" panose="020B0503020204020204" pitchFamily="34" charset="-122"/>
              </a:rPr>
              <a:t>按仓储活动的运作方分类</a:t>
            </a:r>
            <a:endParaRPr lang="en-US" altLang="zh-CN" b="1" dirty="0" smtClean="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）自建仓库仓储</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租赁</a:t>
            </a:r>
            <a:r>
              <a:rPr lang="zh-CN" altLang="en-US" b="1" dirty="0" smtClean="0">
                <a:latin typeface="微软雅黑" panose="020B0503020204020204" pitchFamily="34" charset="-122"/>
                <a:ea typeface="微软雅黑" panose="020B0503020204020204" pitchFamily="34" charset="-122"/>
              </a:rPr>
              <a:t>仓库仓储</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3</a:t>
            </a:r>
            <a:r>
              <a:rPr lang="zh-CN" altLang="en-US" b="1" dirty="0" smtClean="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第三</a:t>
            </a:r>
            <a:r>
              <a:rPr lang="zh-CN" altLang="en-US" b="1" dirty="0" smtClean="0">
                <a:latin typeface="微软雅黑" panose="020B0503020204020204" pitchFamily="34" charset="-122"/>
                <a:ea typeface="微软雅黑" panose="020B0503020204020204" pitchFamily="34" charset="-122"/>
              </a:rPr>
              <a:t>方仓储</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rgbClr val="0070C0"/>
                </a:solidFill>
                <a:latin typeface="微软雅黑" panose="020B0503020204020204" pitchFamily="34" charset="-122"/>
                <a:ea typeface="微软雅黑" panose="020B0503020204020204" pitchFamily="34" charset="-122"/>
              </a:rPr>
              <a:t>2.</a:t>
            </a:r>
            <a:r>
              <a:rPr lang="zh-CN" altLang="en-US" b="1" dirty="0" smtClean="0">
                <a:solidFill>
                  <a:srgbClr val="0070C0"/>
                </a:solidFill>
                <a:latin typeface="微软雅黑" panose="020B0503020204020204" pitchFamily="34" charset="-122"/>
                <a:ea typeface="微软雅黑" panose="020B0503020204020204" pitchFamily="34" charset="-122"/>
              </a:rPr>
              <a:t>按库存管理权分类</a:t>
            </a:r>
            <a:endParaRPr lang="en-US" altLang="zh-CN" b="1" dirty="0" smtClean="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）寄售</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供应</a:t>
            </a:r>
            <a:r>
              <a:rPr lang="zh-CN" altLang="en-US" b="1" dirty="0" smtClean="0">
                <a:latin typeface="微软雅黑" panose="020B0503020204020204" pitchFamily="34" charset="-122"/>
                <a:ea typeface="微软雅黑" panose="020B0503020204020204" pitchFamily="34" charset="-122"/>
              </a:rPr>
              <a:t>商管理库存</a:t>
            </a:r>
            <a:endParaRPr lang="en-US" altLang="zh-CN"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89574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六、仓储的原则与任务</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2" name="组合 48133"/>
          <p:cNvGrpSpPr/>
          <p:nvPr/>
        </p:nvGrpSpPr>
        <p:grpSpPr>
          <a:xfrm>
            <a:off x="1331594" y="1562735"/>
            <a:ext cx="6146166" cy="3112770"/>
            <a:chOff x="-551" y="0"/>
            <a:chExt cx="10644" cy="5718"/>
          </a:xfrm>
        </p:grpSpPr>
        <p:sp>
          <p:nvSpPr>
            <p:cNvPr id="212998" name="圆角矩形 4"/>
            <p:cNvSpPr/>
            <p:nvPr/>
          </p:nvSpPr>
          <p:spPr>
            <a:xfrm>
              <a:off x="5091" y="0"/>
              <a:ext cx="97" cy="4945"/>
            </a:xfrm>
            <a:prstGeom prst="roundRect">
              <a:avLst>
                <a:gd name="adj" fmla="val 16667"/>
              </a:avLst>
            </a:prstGeom>
            <a:solidFill>
              <a:srgbClr val="7F7F7F"/>
            </a:solidFill>
            <a:ln w="9525">
              <a:noFill/>
            </a:ln>
          </p:spPr>
          <p:txBody>
            <a:bodyPr anchor="ctr"/>
            <a:lstStyle/>
            <a:p>
              <a:pPr algn="ctr" eaLnBrk="0" hangingPunct="0"/>
              <a:endParaRPr lang="zh-CN" altLang="en-US" dirty="0">
                <a:solidFill>
                  <a:srgbClr val="FFFFFF"/>
                </a:solidFill>
                <a:latin typeface="Arial" panose="020B0604020202020204" pitchFamily="34" charset="0"/>
                <a:ea typeface="宋体" panose="02010600030101010101" pitchFamily="2" charset="-122"/>
              </a:endParaRPr>
            </a:p>
          </p:txBody>
        </p:sp>
        <p:sp>
          <p:nvSpPr>
            <p:cNvPr id="212999" name="圆角矩形 5"/>
            <p:cNvSpPr/>
            <p:nvPr/>
          </p:nvSpPr>
          <p:spPr>
            <a:xfrm>
              <a:off x="5039" y="4930"/>
              <a:ext cx="222" cy="788"/>
            </a:xfrm>
            <a:prstGeom prst="roundRect">
              <a:avLst>
                <a:gd name="adj" fmla="val 16667"/>
              </a:avLst>
            </a:prstGeom>
            <a:gradFill rotWithShape="1">
              <a:gsLst>
                <a:gs pos="0">
                  <a:srgbClr val="A6A6A6">
                    <a:alpha val="100000"/>
                  </a:srgbClr>
                </a:gs>
                <a:gs pos="50999">
                  <a:srgbClr val="595959">
                    <a:alpha val="100000"/>
                  </a:srgbClr>
                </a:gs>
                <a:gs pos="92999">
                  <a:srgbClr val="404040">
                    <a:alpha val="100000"/>
                  </a:srgbClr>
                </a:gs>
                <a:gs pos="100000">
                  <a:srgbClr val="404040">
                    <a:alpha val="100000"/>
                  </a:srgbClr>
                </a:gs>
              </a:gsLst>
              <a:lin ang="0" scaled="1"/>
              <a:tileRect/>
            </a:gradFill>
            <a:ln w="9525">
              <a:noFill/>
            </a:ln>
          </p:spPr>
          <p:txBody>
            <a:bodyPr anchor="ctr"/>
            <a:lstStyle/>
            <a:p>
              <a:pPr algn="ctr" eaLnBrk="0" hangingPunct="0"/>
              <a:endParaRPr lang="zh-CN" altLang="en-US" dirty="0">
                <a:solidFill>
                  <a:srgbClr val="FFFFFF"/>
                </a:solidFill>
                <a:latin typeface="Arial" panose="020B0604020202020204" pitchFamily="34" charset="0"/>
                <a:ea typeface="宋体" panose="02010600030101010101" pitchFamily="2" charset="-122"/>
              </a:endParaRPr>
            </a:p>
          </p:txBody>
        </p:sp>
        <p:grpSp>
          <p:nvGrpSpPr>
            <p:cNvPr id="213000" name="组合 48136"/>
            <p:cNvGrpSpPr/>
            <p:nvPr/>
          </p:nvGrpSpPr>
          <p:grpSpPr>
            <a:xfrm>
              <a:off x="-551" y="297"/>
              <a:ext cx="10644" cy="2199"/>
              <a:chOff x="-355098" y="-51258"/>
              <a:chExt cx="6860254" cy="1756745"/>
            </a:xfrm>
          </p:grpSpPr>
          <p:sp>
            <p:nvSpPr>
              <p:cNvPr id="213001" name="任意多边形 7"/>
              <p:cNvSpPr/>
              <p:nvPr/>
            </p:nvSpPr>
            <p:spPr>
              <a:xfrm>
                <a:off x="2567168" y="863624"/>
                <a:ext cx="1933567" cy="589867"/>
              </a:xfrm>
              <a:custGeom>
                <a:avLst/>
                <a:gdLst/>
                <a:ahLst/>
                <a:cxnLst>
                  <a:cxn ang="0">
                    <a:pos x="0" y="450850"/>
                  </a:cxn>
                  <a:cxn ang="0">
                    <a:pos x="1477872" y="423590"/>
                  </a:cxn>
                  <a:cxn ang="0">
                    <a:pos x="930275" y="0"/>
                  </a:cxn>
                  <a:cxn ang="0">
                    <a:pos x="12700" y="190500"/>
                  </a:cxn>
                  <a:cxn ang="0">
                    <a:pos x="0" y="450850"/>
                  </a:cxn>
                </a:cxnLst>
                <a:rect l="0" t="0" r="0" b="0"/>
                <a:pathLst>
                  <a:path w="1477872" h="450850">
                    <a:moveTo>
                      <a:pt x="0" y="450850"/>
                    </a:moveTo>
                    <a:cubicBezTo>
                      <a:pt x="427567" y="246592"/>
                      <a:pt x="1211300" y="359490"/>
                      <a:pt x="1477872" y="423590"/>
                    </a:cubicBezTo>
                    <a:lnTo>
                      <a:pt x="930275" y="0"/>
                    </a:lnTo>
                    <a:lnTo>
                      <a:pt x="12700" y="190500"/>
                    </a:lnTo>
                    <a:lnTo>
                      <a:pt x="0" y="450850"/>
                    </a:lnTo>
                    <a:close/>
                  </a:path>
                </a:pathLst>
              </a:custGeom>
              <a:gradFill rotWithShape="1">
                <a:gsLst>
                  <a:gs pos="0">
                    <a:srgbClr val="119707">
                      <a:alpha val="100000"/>
                    </a:srgbClr>
                  </a:gs>
                  <a:gs pos="17999">
                    <a:srgbClr val="119707">
                      <a:alpha val="100000"/>
                    </a:srgbClr>
                  </a:gs>
                  <a:gs pos="67000">
                    <a:srgbClr val="8AD53F">
                      <a:alpha val="100000"/>
                    </a:srgbClr>
                  </a:gs>
                  <a:gs pos="100000">
                    <a:srgbClr val="8AD53F">
                      <a:alpha val="100000"/>
                    </a:srgbClr>
                  </a:gs>
                </a:gsLst>
                <a:lin ang="0" scaled="1"/>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02" name="椭圆 8"/>
              <p:cNvSpPr/>
              <p:nvPr/>
            </p:nvSpPr>
            <p:spPr>
              <a:xfrm>
                <a:off x="3216065" y="0"/>
                <a:ext cx="209550" cy="137728"/>
              </a:xfrm>
              <a:prstGeom prst="ellipse">
                <a:avLst/>
              </a:prstGeom>
              <a:gradFill rotWithShape="1">
                <a:gsLst>
                  <a:gs pos="0">
                    <a:srgbClr val="A6A6A6">
                      <a:alpha val="100000"/>
                    </a:srgbClr>
                  </a:gs>
                  <a:gs pos="50999">
                    <a:srgbClr val="595959">
                      <a:alpha val="100000"/>
                    </a:srgbClr>
                  </a:gs>
                  <a:gs pos="92999">
                    <a:srgbClr val="404040">
                      <a:alpha val="100000"/>
                    </a:srgbClr>
                  </a:gs>
                  <a:gs pos="100000">
                    <a:srgbClr val="404040">
                      <a:alpha val="100000"/>
                    </a:srgbClr>
                  </a:gs>
                </a:gsLst>
                <a:lin ang="0" scaled="1"/>
                <a:tileRect/>
              </a:gradFill>
              <a:ln w="9525">
                <a:noFill/>
              </a:ln>
            </p:spPr>
            <p:txBody>
              <a:bodyPr anchor="ctr"/>
              <a:lstStyle/>
              <a:p>
                <a:pPr algn="ctr" eaLnBrk="0" hangingPunct="0"/>
                <a:endParaRPr lang="zh-CN" altLang="en-US" dirty="0">
                  <a:solidFill>
                    <a:srgbClr val="FFFFFF"/>
                  </a:solidFill>
                  <a:latin typeface="Arial" panose="020B0604020202020204" pitchFamily="34" charset="0"/>
                  <a:ea typeface="宋体" panose="02010600030101010101" pitchFamily="2" charset="-122"/>
                </a:endParaRPr>
              </a:p>
            </p:txBody>
          </p:sp>
          <p:sp>
            <p:nvSpPr>
              <p:cNvPr id="213003" name="任意多边形 9"/>
              <p:cNvSpPr/>
              <p:nvPr/>
            </p:nvSpPr>
            <p:spPr>
              <a:xfrm>
                <a:off x="456939" y="1054707"/>
                <a:ext cx="818337" cy="378013"/>
              </a:xfrm>
              <a:custGeom>
                <a:avLst/>
                <a:gdLst/>
                <a:ahLst/>
                <a:cxnLst>
                  <a:cxn ang="0">
                    <a:pos x="307975" y="288925"/>
                  </a:cxn>
                  <a:cxn ang="0">
                    <a:pos x="457200" y="123825"/>
                  </a:cxn>
                  <a:cxn ang="0">
                    <a:pos x="625475" y="0"/>
                  </a:cxn>
                  <a:cxn ang="0">
                    <a:pos x="107950" y="57150"/>
                  </a:cxn>
                  <a:cxn ang="0">
                    <a:pos x="0" y="212725"/>
                  </a:cxn>
                  <a:cxn ang="0">
                    <a:pos x="307975" y="288925"/>
                  </a:cxn>
                </a:cxnLst>
                <a:rect l="0" t="0" r="0" b="0"/>
                <a:pathLst>
                  <a:path w="625475" h="288925">
                    <a:moveTo>
                      <a:pt x="307975" y="288925"/>
                    </a:moveTo>
                    <a:lnTo>
                      <a:pt x="457200" y="123825"/>
                    </a:lnTo>
                    <a:lnTo>
                      <a:pt x="625475" y="0"/>
                    </a:lnTo>
                    <a:lnTo>
                      <a:pt x="107950" y="57150"/>
                    </a:lnTo>
                    <a:lnTo>
                      <a:pt x="0" y="212725"/>
                    </a:lnTo>
                    <a:cubicBezTo>
                      <a:pt x="169333" y="187325"/>
                      <a:pt x="233892" y="225425"/>
                      <a:pt x="307975" y="288925"/>
                    </a:cubicBezTo>
                    <a:close/>
                  </a:path>
                </a:pathLst>
              </a:custGeom>
              <a:gradFill rotWithShape="1">
                <a:gsLst>
                  <a:gs pos="0">
                    <a:srgbClr val="C73E01">
                      <a:alpha val="100000"/>
                    </a:srgbClr>
                  </a:gs>
                  <a:gs pos="27000">
                    <a:srgbClr val="FF7711">
                      <a:alpha val="100000"/>
                    </a:srgbClr>
                  </a:gs>
                  <a:gs pos="59000">
                    <a:srgbClr val="FFAA01">
                      <a:alpha val="100000"/>
                    </a:srgbClr>
                  </a:gs>
                  <a:gs pos="80000">
                    <a:srgbClr val="FFC000">
                      <a:alpha val="100000"/>
                    </a:srgbClr>
                  </a:gs>
                  <a:gs pos="100000">
                    <a:srgbClr val="FECE02">
                      <a:alpha val="100000"/>
                    </a:srgbClr>
                  </a:gs>
                </a:gsLst>
                <a:lin ang="1200000"/>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04" name="任意多边形 10"/>
              <p:cNvSpPr/>
              <p:nvPr/>
            </p:nvSpPr>
            <p:spPr>
              <a:xfrm>
                <a:off x="805875" y="1141941"/>
                <a:ext cx="589867" cy="348935"/>
              </a:xfrm>
              <a:custGeom>
                <a:avLst/>
                <a:gdLst/>
                <a:ahLst/>
                <a:cxnLst>
                  <a:cxn ang="0">
                    <a:pos x="0" y="266700"/>
                  </a:cxn>
                  <a:cxn ang="0">
                    <a:pos x="247650" y="0"/>
                  </a:cxn>
                  <a:cxn ang="0">
                    <a:pos x="450850" y="57150"/>
                  </a:cxn>
                  <a:cxn ang="0">
                    <a:pos x="403225" y="152400"/>
                  </a:cxn>
                  <a:cxn ang="0">
                    <a:pos x="0" y="266700"/>
                  </a:cxn>
                </a:cxnLst>
                <a:rect l="0" t="0" r="0" b="0"/>
                <a:pathLst>
                  <a:path w="450850" h="266700">
                    <a:moveTo>
                      <a:pt x="0" y="266700"/>
                    </a:moveTo>
                    <a:lnTo>
                      <a:pt x="247650" y="0"/>
                    </a:lnTo>
                    <a:lnTo>
                      <a:pt x="450850" y="57150"/>
                    </a:lnTo>
                    <a:lnTo>
                      <a:pt x="403225" y="152400"/>
                    </a:lnTo>
                    <a:cubicBezTo>
                      <a:pt x="339725" y="158750"/>
                      <a:pt x="152400" y="165100"/>
                      <a:pt x="0" y="266700"/>
                    </a:cubicBezTo>
                    <a:close/>
                  </a:path>
                </a:pathLst>
              </a:custGeom>
              <a:gradFill rotWithShape="1">
                <a:gsLst>
                  <a:gs pos="0">
                    <a:srgbClr val="BE1247">
                      <a:alpha val="100000"/>
                    </a:srgbClr>
                  </a:gs>
                  <a:gs pos="27000">
                    <a:srgbClr val="D2144F">
                      <a:alpha val="100000"/>
                    </a:srgbClr>
                  </a:gs>
                  <a:gs pos="66000">
                    <a:srgbClr val="F87477">
                      <a:alpha val="100000"/>
                    </a:srgbClr>
                  </a:gs>
                  <a:gs pos="100000">
                    <a:srgbClr val="FA9496">
                      <a:alpha val="100000"/>
                    </a:srgbClr>
                  </a:gs>
                </a:gsLst>
                <a:lin ang="0" scaled="1"/>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05" name="任意多边形 11"/>
              <p:cNvSpPr/>
              <p:nvPr/>
            </p:nvSpPr>
            <p:spPr>
              <a:xfrm>
                <a:off x="1782064" y="1216713"/>
                <a:ext cx="793413" cy="232624"/>
              </a:xfrm>
              <a:custGeom>
                <a:avLst/>
                <a:gdLst/>
                <a:ahLst/>
                <a:cxnLst>
                  <a:cxn ang="0">
                    <a:pos x="600075" y="177800"/>
                  </a:cxn>
                  <a:cxn ang="0">
                    <a:pos x="606425" y="0"/>
                  </a:cxn>
                  <a:cxn ang="0">
                    <a:pos x="0" y="73025"/>
                  </a:cxn>
                  <a:cxn ang="0">
                    <a:pos x="600075" y="177800"/>
                  </a:cxn>
                </a:cxnLst>
                <a:rect l="0" t="0" r="0" b="0"/>
                <a:pathLst>
                  <a:path w="606425" h="177800">
                    <a:moveTo>
                      <a:pt x="600075" y="177800"/>
                    </a:moveTo>
                    <a:lnTo>
                      <a:pt x="606425" y="0"/>
                    </a:lnTo>
                    <a:lnTo>
                      <a:pt x="0" y="73025"/>
                    </a:lnTo>
                    <a:cubicBezTo>
                      <a:pt x="228600" y="92075"/>
                      <a:pt x="479425" y="69850"/>
                      <a:pt x="600075" y="177800"/>
                    </a:cubicBezTo>
                    <a:close/>
                  </a:path>
                </a:pathLst>
              </a:custGeom>
              <a:gradFill rotWithShape="1">
                <a:gsLst>
                  <a:gs pos="0">
                    <a:srgbClr val="C73E01">
                      <a:alpha val="100000"/>
                    </a:srgbClr>
                  </a:gs>
                  <a:gs pos="27000">
                    <a:srgbClr val="FF7711">
                      <a:alpha val="100000"/>
                    </a:srgbClr>
                  </a:gs>
                  <a:gs pos="59000">
                    <a:srgbClr val="FFAA01">
                      <a:alpha val="100000"/>
                    </a:srgbClr>
                  </a:gs>
                  <a:gs pos="80000">
                    <a:srgbClr val="FFC000">
                      <a:alpha val="100000"/>
                    </a:srgbClr>
                  </a:gs>
                  <a:gs pos="100000">
                    <a:srgbClr val="FECE02">
                      <a:alpha val="100000"/>
                    </a:srgbClr>
                  </a:gs>
                </a:gsLst>
                <a:lin ang="1200000"/>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06" name="任意多边形 12"/>
              <p:cNvSpPr/>
              <p:nvPr/>
            </p:nvSpPr>
            <p:spPr>
              <a:xfrm>
                <a:off x="4627550" y="942549"/>
                <a:ext cx="1387434" cy="631407"/>
              </a:xfrm>
              <a:custGeom>
                <a:avLst/>
                <a:gdLst/>
                <a:ahLst/>
                <a:cxnLst>
                  <a:cxn ang="0">
                    <a:pos x="1060450" y="482600"/>
                  </a:cxn>
                  <a:cxn ang="0">
                    <a:pos x="0" y="349250"/>
                  </a:cxn>
                  <a:cxn ang="0">
                    <a:pos x="577850" y="0"/>
                  </a:cxn>
                  <a:cxn ang="0">
                    <a:pos x="1060450" y="482600"/>
                  </a:cxn>
                </a:cxnLst>
                <a:rect l="0" t="0" r="0" b="0"/>
                <a:pathLst>
                  <a:path w="1060450" h="482600">
                    <a:moveTo>
                      <a:pt x="1060450" y="482600"/>
                    </a:moveTo>
                    <a:cubicBezTo>
                      <a:pt x="684742" y="317500"/>
                      <a:pt x="232833" y="384175"/>
                      <a:pt x="0" y="349250"/>
                    </a:cubicBezTo>
                    <a:lnTo>
                      <a:pt x="577850" y="0"/>
                    </a:lnTo>
                    <a:cubicBezTo>
                      <a:pt x="738717" y="160867"/>
                      <a:pt x="909108" y="277283"/>
                      <a:pt x="1060450" y="482600"/>
                    </a:cubicBezTo>
                    <a:close/>
                  </a:path>
                </a:pathLst>
              </a:custGeom>
              <a:gradFill rotWithShape="1">
                <a:gsLst>
                  <a:gs pos="0">
                    <a:srgbClr val="BE1247">
                      <a:alpha val="100000"/>
                    </a:srgbClr>
                  </a:gs>
                  <a:gs pos="27000">
                    <a:srgbClr val="D2144F">
                      <a:alpha val="100000"/>
                    </a:srgbClr>
                  </a:gs>
                  <a:gs pos="66000">
                    <a:srgbClr val="F87477">
                      <a:alpha val="100000"/>
                    </a:srgbClr>
                  </a:gs>
                  <a:gs pos="100000">
                    <a:srgbClr val="FA9496">
                      <a:alpha val="100000"/>
                    </a:srgbClr>
                  </a:gs>
                </a:gsLst>
                <a:lin ang="0" scaled="1"/>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07" name="任意多边形 13"/>
              <p:cNvSpPr/>
              <p:nvPr/>
            </p:nvSpPr>
            <p:spPr>
              <a:xfrm>
                <a:off x="5661895" y="1183482"/>
                <a:ext cx="465247" cy="373859"/>
              </a:xfrm>
              <a:custGeom>
                <a:avLst/>
                <a:gdLst/>
                <a:ahLst/>
                <a:cxnLst>
                  <a:cxn ang="0">
                    <a:pos x="266700" y="285750"/>
                  </a:cxn>
                  <a:cxn ang="0">
                    <a:pos x="355600" y="142875"/>
                  </a:cxn>
                  <a:cxn ang="0">
                    <a:pos x="120650" y="50800"/>
                  </a:cxn>
                  <a:cxn ang="0">
                    <a:pos x="0" y="0"/>
                  </a:cxn>
                  <a:cxn ang="0">
                    <a:pos x="266700" y="285750"/>
                  </a:cxn>
                </a:cxnLst>
                <a:rect l="0" t="0" r="0" b="0"/>
                <a:pathLst>
                  <a:path w="355600" h="285750">
                    <a:moveTo>
                      <a:pt x="266700" y="285750"/>
                    </a:moveTo>
                    <a:cubicBezTo>
                      <a:pt x="251883" y="200025"/>
                      <a:pt x="319617" y="152400"/>
                      <a:pt x="355600" y="142875"/>
                    </a:cubicBezTo>
                    <a:lnTo>
                      <a:pt x="120650" y="50800"/>
                    </a:lnTo>
                    <a:lnTo>
                      <a:pt x="0" y="0"/>
                    </a:lnTo>
                    <a:lnTo>
                      <a:pt x="266700" y="285750"/>
                    </a:lnTo>
                    <a:close/>
                  </a:path>
                </a:pathLst>
              </a:custGeom>
              <a:gradFill rotWithShape="1">
                <a:gsLst>
                  <a:gs pos="0">
                    <a:srgbClr val="119707">
                      <a:alpha val="100000"/>
                    </a:srgbClr>
                  </a:gs>
                  <a:gs pos="17999">
                    <a:srgbClr val="119707">
                      <a:alpha val="100000"/>
                    </a:srgbClr>
                  </a:gs>
                  <a:gs pos="67000">
                    <a:srgbClr val="8AD53F">
                      <a:alpha val="100000"/>
                    </a:srgbClr>
                  </a:gs>
                  <a:gs pos="100000">
                    <a:srgbClr val="8AD53F">
                      <a:alpha val="100000"/>
                    </a:srgbClr>
                  </a:gs>
                </a:gsLst>
                <a:lin ang="0" scaled="1"/>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08" name="任意多边形 14"/>
              <p:cNvSpPr/>
              <p:nvPr/>
            </p:nvSpPr>
            <p:spPr>
              <a:xfrm>
                <a:off x="-355098" y="-51258"/>
                <a:ext cx="3911741" cy="1686847"/>
              </a:xfrm>
              <a:custGeom>
                <a:avLst/>
                <a:gdLst/>
                <a:ahLst/>
                <a:cxnLst>
                  <a:cxn ang="0">
                    <a:pos x="0" y="1082675"/>
                  </a:cxn>
                  <a:cxn ang="0">
                    <a:pos x="1285875" y="193675"/>
                  </a:cxn>
                  <a:cxn ang="0">
                    <a:pos x="2457450" y="0"/>
                  </a:cxn>
                  <a:cxn ang="0">
                    <a:pos x="1060450" y="1050925"/>
                  </a:cxn>
                  <a:cxn ang="0">
                    <a:pos x="0" y="1082675"/>
                  </a:cxn>
                </a:cxnLst>
                <a:rect l="0" t="0" r="0" b="0"/>
                <a:pathLst>
                  <a:path w="2457450" h="1082675">
                    <a:moveTo>
                      <a:pt x="0" y="1082675"/>
                    </a:moveTo>
                    <a:cubicBezTo>
                      <a:pt x="425450" y="784225"/>
                      <a:pt x="812800" y="415925"/>
                      <a:pt x="1285875" y="193675"/>
                    </a:cubicBezTo>
                    <a:cubicBezTo>
                      <a:pt x="1603375" y="68792"/>
                      <a:pt x="2054225" y="13758"/>
                      <a:pt x="2457450" y="0"/>
                    </a:cubicBezTo>
                    <a:cubicBezTo>
                      <a:pt x="1524000" y="88371"/>
                      <a:pt x="1205003" y="776999"/>
                      <a:pt x="1060450" y="1050925"/>
                    </a:cubicBezTo>
                    <a:cubicBezTo>
                      <a:pt x="920750" y="886883"/>
                      <a:pt x="193675" y="992717"/>
                      <a:pt x="0" y="1082675"/>
                    </a:cubicBezTo>
                    <a:close/>
                  </a:path>
                </a:pathLst>
              </a:custGeom>
              <a:gradFill rotWithShape="1">
                <a:gsLst>
                  <a:gs pos="0">
                    <a:srgbClr val="119707">
                      <a:alpha val="100000"/>
                    </a:srgbClr>
                  </a:gs>
                  <a:gs pos="17999">
                    <a:srgbClr val="119707">
                      <a:alpha val="100000"/>
                    </a:srgbClr>
                  </a:gs>
                  <a:gs pos="67000">
                    <a:srgbClr val="8AD53F">
                      <a:alpha val="100000"/>
                    </a:srgbClr>
                  </a:gs>
                  <a:gs pos="100000">
                    <a:srgbClr val="8AD53F">
                      <a:alpha val="100000"/>
                    </a:srgbClr>
                  </a:gs>
                </a:gsLst>
                <a:lin ang="0" scaled="1"/>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09" name="任意多边形 15"/>
              <p:cNvSpPr/>
              <p:nvPr/>
            </p:nvSpPr>
            <p:spPr>
              <a:xfrm>
                <a:off x="3365982" y="48462"/>
                <a:ext cx="3139174" cy="1657025"/>
              </a:xfrm>
              <a:custGeom>
                <a:avLst/>
                <a:gdLst/>
                <a:ahLst/>
                <a:cxnLst>
                  <a:cxn ang="0">
                    <a:pos x="916523" y="1058098"/>
                  </a:cxn>
                  <a:cxn ang="0">
                    <a:pos x="2399248" y="1127948"/>
                  </a:cxn>
                  <a:cxn ang="0">
                    <a:pos x="0" y="2420"/>
                  </a:cxn>
                  <a:cxn ang="0">
                    <a:pos x="916523" y="1058098"/>
                  </a:cxn>
                </a:cxnLst>
                <a:rect l="0" t="0" r="0" b="0"/>
                <a:pathLst>
                  <a:path w="2399248" h="1127948">
                    <a:moveTo>
                      <a:pt x="916523" y="1058098"/>
                    </a:moveTo>
                    <a:cubicBezTo>
                      <a:pt x="1304931" y="989306"/>
                      <a:pt x="1887015" y="942740"/>
                      <a:pt x="2399248" y="1127948"/>
                    </a:cubicBezTo>
                    <a:cubicBezTo>
                      <a:pt x="2009781" y="846431"/>
                      <a:pt x="1595967" y="-52613"/>
                      <a:pt x="0" y="2420"/>
                    </a:cubicBezTo>
                    <a:cubicBezTo>
                      <a:pt x="738115" y="84946"/>
                      <a:pt x="778940" y="895115"/>
                      <a:pt x="916523" y="1058098"/>
                    </a:cubicBezTo>
                    <a:close/>
                  </a:path>
                </a:pathLst>
              </a:custGeom>
              <a:gradFill rotWithShape="1">
                <a:gsLst>
                  <a:gs pos="0">
                    <a:srgbClr val="C73E01">
                      <a:alpha val="100000"/>
                    </a:srgbClr>
                  </a:gs>
                  <a:gs pos="27000">
                    <a:srgbClr val="FF7711">
                      <a:alpha val="100000"/>
                    </a:srgbClr>
                  </a:gs>
                  <a:gs pos="59000">
                    <a:srgbClr val="FFAA01">
                      <a:alpha val="100000"/>
                    </a:srgbClr>
                  </a:gs>
                  <a:gs pos="80000">
                    <a:srgbClr val="FFC000">
                      <a:alpha val="100000"/>
                    </a:srgbClr>
                  </a:gs>
                  <a:gs pos="100000">
                    <a:srgbClr val="FECE02">
                      <a:alpha val="100000"/>
                    </a:srgbClr>
                  </a:gs>
                </a:gsLst>
                <a:lin ang="1200000"/>
                <a:tileRect/>
              </a:gradFill>
              <a:ln w="3175" cap="flat" cmpd="sng">
                <a:solidFill>
                  <a:schemeClr val="bg1"/>
                </a:solidFill>
                <a:prstDash val="solid"/>
                <a:miter/>
                <a:headEnd type="none" w="med" len="med"/>
                <a:tailEnd type="none" w="med" len="med"/>
              </a:ln>
            </p:spPr>
            <p:txBody>
              <a:bodyPr/>
              <a:lstStyle/>
              <a:p>
                <a:endParaRPr lang="zh-CN" altLang="en-US"/>
              </a:p>
            </p:txBody>
          </p:sp>
          <p:sp>
            <p:nvSpPr>
              <p:cNvPr id="213010" name="任意多边形 16"/>
              <p:cNvSpPr/>
              <p:nvPr/>
            </p:nvSpPr>
            <p:spPr>
              <a:xfrm>
                <a:off x="1387785" y="28891"/>
                <a:ext cx="3181700" cy="1530278"/>
              </a:xfrm>
              <a:custGeom>
                <a:avLst/>
                <a:gdLst/>
                <a:ahLst/>
                <a:cxnLst>
                  <a:cxn ang="0">
                    <a:pos x="0" y="1047750"/>
                  </a:cxn>
                  <a:cxn ang="0">
                    <a:pos x="1409700" y="0"/>
                  </a:cxn>
                  <a:cxn ang="0">
                    <a:pos x="2432050" y="1073150"/>
                  </a:cxn>
                  <a:cxn ang="0">
                    <a:pos x="0" y="1047750"/>
                  </a:cxn>
                </a:cxnLst>
                <a:rect l="0" t="0" r="0" b="0"/>
                <a:pathLst>
                  <a:path w="2432050" h="1073150">
                    <a:moveTo>
                      <a:pt x="0" y="1047750"/>
                    </a:moveTo>
                    <a:cubicBezTo>
                      <a:pt x="17553" y="983886"/>
                      <a:pt x="445996" y="25400"/>
                      <a:pt x="1409700" y="0"/>
                    </a:cubicBezTo>
                    <a:cubicBezTo>
                      <a:pt x="2258444" y="41308"/>
                      <a:pt x="2326217" y="893233"/>
                      <a:pt x="2432050" y="1073150"/>
                    </a:cubicBezTo>
                    <a:cubicBezTo>
                      <a:pt x="1519767" y="842433"/>
                      <a:pt x="804333" y="948267"/>
                      <a:pt x="0" y="1047750"/>
                    </a:cubicBezTo>
                    <a:close/>
                  </a:path>
                </a:pathLst>
              </a:custGeom>
              <a:gradFill rotWithShape="1">
                <a:gsLst>
                  <a:gs pos="0">
                    <a:srgbClr val="BE1247">
                      <a:alpha val="100000"/>
                    </a:srgbClr>
                  </a:gs>
                  <a:gs pos="27000">
                    <a:srgbClr val="D2144F">
                      <a:alpha val="100000"/>
                    </a:srgbClr>
                  </a:gs>
                  <a:gs pos="66000">
                    <a:srgbClr val="F87477">
                      <a:alpha val="100000"/>
                    </a:srgbClr>
                  </a:gs>
                  <a:gs pos="100000">
                    <a:srgbClr val="FA9496">
                      <a:alpha val="100000"/>
                    </a:srgbClr>
                  </a:gs>
                </a:gsLst>
                <a:lin ang="0" scaled="1"/>
                <a:tileRect/>
              </a:gradFill>
              <a:ln w="3175" cap="flat" cmpd="sng">
                <a:solidFill>
                  <a:schemeClr val="bg1"/>
                </a:solidFill>
                <a:prstDash val="solid"/>
                <a:miter/>
                <a:headEnd type="none" w="med" len="med"/>
                <a:tailEnd type="none" w="med" len="med"/>
              </a:ln>
            </p:spPr>
            <p:txBody>
              <a:bodyPr/>
              <a:lstStyle/>
              <a:p>
                <a:endParaRPr lang="zh-CN" altLang="en-US"/>
              </a:p>
            </p:txBody>
          </p:sp>
        </p:grpSp>
        <p:sp>
          <p:nvSpPr>
            <p:cNvPr id="213011" name="TextBox 17"/>
            <p:cNvSpPr txBox="1"/>
            <p:nvPr/>
          </p:nvSpPr>
          <p:spPr>
            <a:xfrm>
              <a:off x="3515" y="693"/>
              <a:ext cx="2563" cy="1185"/>
            </a:xfrm>
            <a:prstGeom prst="rect">
              <a:avLst/>
            </a:prstGeom>
            <a:noFill/>
            <a:ln w="9525">
              <a:noFill/>
            </a:ln>
          </p:spPr>
          <p:txBody>
            <a:bodyPr anchor="t">
              <a:spAutoFit/>
            </a:bodyPr>
            <a:lstStyle/>
            <a:p>
              <a:pPr algn="ctr" eaLnBrk="0" hangingPunct="0"/>
              <a:r>
                <a:rPr lang="zh-CN" altLang="en-US" b="0" dirty="0">
                  <a:solidFill>
                    <a:srgbClr val="FFFFFF"/>
                  </a:solidFill>
                  <a:latin typeface="微软雅黑" panose="020B0503020204020204" pitchFamily="34" charset="-122"/>
                  <a:ea typeface="微软雅黑" panose="020B0503020204020204" pitchFamily="34" charset="-122"/>
                </a:rPr>
                <a:t>经济效益原则</a:t>
              </a:r>
            </a:p>
          </p:txBody>
        </p:sp>
        <p:sp>
          <p:nvSpPr>
            <p:cNvPr id="213012" name="TextBox 17"/>
            <p:cNvSpPr txBox="1"/>
            <p:nvPr/>
          </p:nvSpPr>
          <p:spPr>
            <a:xfrm>
              <a:off x="989" y="438"/>
              <a:ext cx="2675" cy="1694"/>
            </a:xfrm>
            <a:prstGeom prst="rect">
              <a:avLst/>
            </a:prstGeom>
            <a:noFill/>
            <a:ln w="9525">
              <a:noFill/>
            </a:ln>
          </p:spPr>
          <p:txBody>
            <a:bodyPr anchor="t">
              <a:spAutoFit/>
            </a:bodyPr>
            <a:lstStyle/>
            <a:p>
              <a:pPr algn="ctr" eaLnBrk="0" hangingPunct="0"/>
              <a:r>
                <a:rPr lang="zh-CN" altLang="en-US" b="0" dirty="0">
                  <a:solidFill>
                    <a:srgbClr val="FFFFFF"/>
                  </a:solidFill>
                  <a:latin typeface="微软雅黑" panose="020B0503020204020204" pitchFamily="34" charset="-122"/>
                  <a:ea typeface="微软雅黑" panose="020B0503020204020204" pitchFamily="34" charset="-122"/>
                </a:rPr>
                <a:t>             </a:t>
              </a:r>
            </a:p>
            <a:p>
              <a:pPr eaLnBrk="0" hangingPunct="0"/>
              <a:r>
                <a:rPr lang="zh-CN" altLang="en-US" b="0" dirty="0">
                  <a:solidFill>
                    <a:srgbClr val="FFFFFF"/>
                  </a:solidFill>
                  <a:latin typeface="微软雅黑" panose="020B0503020204020204" pitchFamily="34" charset="-122"/>
                  <a:ea typeface="微软雅黑" panose="020B0503020204020204" pitchFamily="34" charset="-122"/>
                </a:rPr>
                <a:t>     效率</a:t>
              </a:r>
            </a:p>
            <a:p>
              <a:pPr eaLnBrk="0" hangingPunct="0"/>
              <a:r>
                <a:rPr lang="zh-CN" altLang="en-US" b="0" dirty="0">
                  <a:solidFill>
                    <a:srgbClr val="FFFFFF"/>
                  </a:solidFill>
                  <a:latin typeface="微软雅黑" panose="020B0503020204020204" pitchFamily="34" charset="-122"/>
                  <a:ea typeface="微软雅黑" panose="020B0503020204020204" pitchFamily="34" charset="-122"/>
                </a:rPr>
                <a:t> 原则</a:t>
              </a:r>
            </a:p>
          </p:txBody>
        </p:sp>
        <p:sp>
          <p:nvSpPr>
            <p:cNvPr id="213013" name="TextBox 17"/>
            <p:cNvSpPr txBox="1"/>
            <p:nvPr/>
          </p:nvSpPr>
          <p:spPr>
            <a:xfrm>
              <a:off x="6773" y="866"/>
              <a:ext cx="2563" cy="1185"/>
            </a:xfrm>
            <a:prstGeom prst="rect">
              <a:avLst/>
            </a:prstGeom>
            <a:noFill/>
            <a:ln w="9525">
              <a:noFill/>
            </a:ln>
          </p:spPr>
          <p:txBody>
            <a:bodyPr anchor="t">
              <a:spAutoFit/>
            </a:bodyPr>
            <a:lstStyle/>
            <a:p>
              <a:pPr eaLnBrk="0" hangingPunct="0"/>
              <a:r>
                <a:rPr lang="zh-CN" altLang="en-US" b="0" dirty="0">
                  <a:solidFill>
                    <a:srgbClr val="FFFFFF"/>
                  </a:solidFill>
                  <a:latin typeface="微软雅黑" panose="020B0503020204020204" pitchFamily="34" charset="-122"/>
                  <a:ea typeface="微软雅黑" panose="020B0503020204020204" pitchFamily="34" charset="-122"/>
                </a:rPr>
                <a:t>服务质</a:t>
              </a:r>
            </a:p>
            <a:p>
              <a:pPr eaLnBrk="0" hangingPunct="0"/>
              <a:r>
                <a:rPr lang="zh-CN" altLang="en-US" b="0" dirty="0">
                  <a:solidFill>
                    <a:srgbClr val="FFFFFF"/>
                  </a:solidFill>
                  <a:latin typeface="微软雅黑" panose="020B0503020204020204" pitchFamily="34" charset="-122"/>
                  <a:ea typeface="微软雅黑" panose="020B0503020204020204" pitchFamily="34" charset="-122"/>
                </a:rPr>
                <a:t>  量原则</a:t>
              </a:r>
            </a:p>
          </p:txBody>
        </p:sp>
      </p:grpSp>
      <p:sp>
        <p:nvSpPr>
          <p:cNvPr id="5" name="文本框 4"/>
          <p:cNvSpPr txBox="1"/>
          <p:nvPr/>
        </p:nvSpPr>
        <p:spPr>
          <a:xfrm>
            <a:off x="394970" y="987425"/>
            <a:ext cx="2494915" cy="460375"/>
          </a:xfrm>
          <a:prstGeom prst="rect">
            <a:avLst/>
          </a:prstGeom>
          <a:noFill/>
        </p:spPr>
        <p:txBody>
          <a:bodyPr wrap="none" rtlCol="0" anchor="t">
            <a:spAutoFit/>
          </a:bodyPr>
          <a:lstStyle/>
          <a:p>
            <a:r>
              <a:rPr lang="zh-CN" altLang="en-US" sz="2400"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sym typeface="+mn-ea"/>
              </a:rPr>
              <a:t>）仓储的原则</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六、仓储的原则与任务</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179705" y="915670"/>
            <a:ext cx="2494915" cy="460375"/>
          </a:xfrm>
          <a:prstGeom prst="rect">
            <a:avLst/>
          </a:prstGeom>
          <a:noFill/>
        </p:spPr>
        <p:txBody>
          <a:bodyPr wrap="none" rtlCol="0" anchor="t">
            <a:spAutoFit/>
          </a:bodyPr>
          <a:lstStyle/>
          <a:p>
            <a:r>
              <a:rPr lang="zh-CN" altLang="en-US" sz="2400"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sym typeface="+mn-ea"/>
              </a:rPr>
              <a:t>）仓储的任务</a:t>
            </a:r>
          </a:p>
        </p:txBody>
      </p:sp>
      <p:grpSp>
        <p:nvGrpSpPr>
          <p:cNvPr id="3" name="组合 49157"/>
          <p:cNvGrpSpPr/>
          <p:nvPr/>
        </p:nvGrpSpPr>
        <p:grpSpPr>
          <a:xfrm>
            <a:off x="420062" y="1491615"/>
            <a:ext cx="8095409" cy="3194121"/>
            <a:chOff x="-450" y="0"/>
            <a:chExt cx="14433" cy="6518"/>
          </a:xfrm>
        </p:grpSpPr>
        <p:sp>
          <p:nvSpPr>
            <p:cNvPr id="214022" name="AutoShape 5"/>
            <p:cNvSpPr/>
            <p:nvPr/>
          </p:nvSpPr>
          <p:spPr>
            <a:xfrm>
              <a:off x="-450" y="0"/>
              <a:ext cx="14433" cy="6518"/>
            </a:xfrm>
            <a:prstGeom prst="roundRect">
              <a:avLst>
                <a:gd name="adj" fmla="val 2972"/>
              </a:avLst>
            </a:prstGeom>
            <a:solidFill>
              <a:srgbClr val="663300">
                <a:alpha val="39999"/>
              </a:srgbClr>
            </a:solidFill>
            <a:ln w="9525" cap="flat" cmpd="sng">
              <a:solidFill>
                <a:srgbClr val="FFFFFF"/>
              </a:solidFill>
              <a:prstDash val="solid"/>
              <a:miter/>
              <a:headEnd type="none" w="med" len="med"/>
              <a:tailEnd type="none" w="med" len="med"/>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23" name="Oval 11"/>
            <p:cNvSpPr/>
            <p:nvPr/>
          </p:nvSpPr>
          <p:spPr>
            <a:xfrm>
              <a:off x="4350" y="1226"/>
              <a:ext cx="4448" cy="4165"/>
            </a:xfrm>
            <a:prstGeom prst="ellipse">
              <a:avLst/>
            </a:prstGeom>
            <a:gradFill rotWithShape="1">
              <a:gsLst>
                <a:gs pos="0">
                  <a:srgbClr val="FFEA96">
                    <a:alpha val="59998"/>
                  </a:srgbClr>
                </a:gs>
                <a:gs pos="100000">
                  <a:srgbClr val="FFCC00">
                    <a:alpha val="59998"/>
                  </a:srgbClr>
                </a:gs>
              </a:gsLst>
              <a:path path="shape">
                <a:fillToRect l="50000" t="50000" r="50000" b="50000"/>
              </a:path>
              <a:tileRect/>
            </a:gradFill>
            <a:ln w="57150" cap="flat" cmpd="sng">
              <a:solidFill>
                <a:schemeClr val="bg1"/>
              </a:solidFill>
              <a:prstDash val="solid"/>
              <a:miter/>
              <a:headEnd type="none" w="med" len="med"/>
              <a:tailEnd type="none" w="med" len="med"/>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24" name="AutoShape 16"/>
            <p:cNvSpPr/>
            <p:nvPr/>
          </p:nvSpPr>
          <p:spPr>
            <a:xfrm>
              <a:off x="4393" y="1266"/>
              <a:ext cx="4362" cy="4085"/>
            </a:xfrm>
            <a:custGeom>
              <a:avLst/>
              <a:gdLst/>
              <a:ahLst/>
              <a:cxnLst>
                <a:cxn ang="0">
                  <a:pos x="0" y="10800"/>
                </a:cxn>
                <a:cxn ang="0">
                  <a:pos x="10800" y="0"/>
                </a:cxn>
                <a:cxn ang="0">
                  <a:pos x="21600" y="10800"/>
                </a:cxn>
                <a:cxn ang="0">
                  <a:pos x="10800" y="21600"/>
                </a:cxn>
                <a:cxn ang="0">
                  <a:pos x="0" y="10800"/>
                </a:cxn>
                <a:cxn ang="0">
                  <a:pos x="663" y="10800"/>
                </a:cxn>
                <a:cxn ang="0">
                  <a:pos x="10800" y="20937"/>
                </a:cxn>
                <a:cxn ang="0">
                  <a:pos x="20937" y="10800"/>
                </a:cxn>
                <a:cxn ang="0">
                  <a:pos x="10800" y="663"/>
                </a:cxn>
                <a:cxn ang="0">
                  <a:pos x="663" y="10800"/>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63" y="10800"/>
                  </a:moveTo>
                  <a:cubicBezTo>
                    <a:pt x="663" y="16399"/>
                    <a:pt x="5201" y="20937"/>
                    <a:pt x="10800" y="20937"/>
                  </a:cubicBezTo>
                  <a:cubicBezTo>
                    <a:pt x="16399" y="20937"/>
                    <a:pt x="20937" y="16399"/>
                    <a:pt x="20937" y="10800"/>
                  </a:cubicBezTo>
                  <a:cubicBezTo>
                    <a:pt x="20937" y="5201"/>
                    <a:pt x="16399" y="663"/>
                    <a:pt x="10800" y="663"/>
                  </a:cubicBezTo>
                  <a:cubicBezTo>
                    <a:pt x="5201" y="663"/>
                    <a:pt x="663" y="5201"/>
                    <a:pt x="663" y="10800"/>
                  </a:cubicBezTo>
                  <a:close/>
                </a:path>
              </a:pathLst>
            </a:custGeom>
            <a:solidFill>
              <a:srgbClr val="663300">
                <a:alpha val="50195"/>
              </a:srgbClr>
            </a:solidFill>
            <a:ln w="9525">
              <a:noFill/>
            </a:ln>
          </p:spPr>
          <p:txBody>
            <a:bodyPr/>
            <a:lstStyle/>
            <a:p>
              <a:endParaRPr lang="zh-CN" altLang="en-US"/>
            </a:p>
          </p:txBody>
        </p:sp>
        <p:sp>
          <p:nvSpPr>
            <p:cNvPr id="152585" name="Line 17"/>
            <p:cNvSpPr>
              <a:spLocks noChangeShapeType="1"/>
            </p:cNvSpPr>
            <p:nvPr/>
          </p:nvSpPr>
          <p:spPr bwMode="auto">
            <a:xfrm>
              <a:off x="6569" y="1781"/>
              <a:ext cx="0" cy="1557"/>
            </a:xfrm>
            <a:prstGeom prst="line">
              <a:avLst/>
            </a:prstGeom>
            <a:noFill/>
            <a:ln w="38100">
              <a:solidFill>
                <a:schemeClr val="bg1"/>
              </a:solidFill>
              <a:miter lim="800000"/>
              <a:headEnd type="triangle" w="med" len="med"/>
            </a:ln>
            <a:effectLst>
              <a:outerShdw dist="28398" dir="3806097" algn="ctr" rotWithShape="0">
                <a:srgbClr val="66330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52586" name="Line 22"/>
            <p:cNvSpPr>
              <a:spLocks noChangeShapeType="1"/>
            </p:cNvSpPr>
            <p:nvPr/>
          </p:nvSpPr>
          <p:spPr bwMode="auto">
            <a:xfrm flipV="1">
              <a:off x="5430" y="3337"/>
              <a:ext cx="1139" cy="1321"/>
            </a:xfrm>
            <a:prstGeom prst="line">
              <a:avLst/>
            </a:prstGeom>
            <a:noFill/>
            <a:ln w="38100">
              <a:solidFill>
                <a:schemeClr val="bg1"/>
              </a:solidFill>
              <a:miter lim="800000"/>
              <a:headEnd type="triangle" w="med" len="med"/>
            </a:ln>
            <a:effectLst>
              <a:outerShdw dist="28398" dir="3806097" algn="ctr" rotWithShape="0">
                <a:srgbClr val="66330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52587" name="Line 23"/>
            <p:cNvSpPr>
              <a:spLocks noChangeShapeType="1"/>
            </p:cNvSpPr>
            <p:nvPr/>
          </p:nvSpPr>
          <p:spPr bwMode="auto">
            <a:xfrm>
              <a:off x="4830" y="2953"/>
              <a:ext cx="1739" cy="385"/>
            </a:xfrm>
            <a:prstGeom prst="line">
              <a:avLst/>
            </a:prstGeom>
            <a:noFill/>
            <a:ln w="38100">
              <a:solidFill>
                <a:schemeClr val="bg1"/>
              </a:solidFill>
              <a:miter lim="800000"/>
              <a:headEnd type="triangle" w="med" len="med"/>
            </a:ln>
            <a:effectLst>
              <a:outerShdw dist="28398" dir="3806097" algn="ctr" rotWithShape="0">
                <a:srgbClr val="66330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52588" name="Line 24"/>
            <p:cNvSpPr>
              <a:spLocks noChangeShapeType="1"/>
            </p:cNvSpPr>
            <p:nvPr/>
          </p:nvSpPr>
          <p:spPr bwMode="auto">
            <a:xfrm flipH="1">
              <a:off x="6569" y="2953"/>
              <a:ext cx="1720" cy="385"/>
            </a:xfrm>
            <a:prstGeom prst="line">
              <a:avLst/>
            </a:prstGeom>
            <a:noFill/>
            <a:ln w="38100">
              <a:solidFill>
                <a:schemeClr val="bg1"/>
              </a:solidFill>
              <a:miter lim="800000"/>
              <a:headEnd type="triangle" w="med" len="med"/>
            </a:ln>
            <a:effectLst>
              <a:outerShdw dist="28398" dir="3806097" algn="ctr" rotWithShape="0">
                <a:srgbClr val="66330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152589" name="Line 25"/>
            <p:cNvSpPr>
              <a:spLocks noChangeShapeType="1"/>
            </p:cNvSpPr>
            <p:nvPr/>
          </p:nvSpPr>
          <p:spPr bwMode="auto">
            <a:xfrm flipH="1" flipV="1">
              <a:off x="6569" y="3338"/>
              <a:ext cx="1108" cy="1354"/>
            </a:xfrm>
            <a:prstGeom prst="line">
              <a:avLst/>
            </a:prstGeom>
            <a:noFill/>
            <a:ln w="38100">
              <a:solidFill>
                <a:schemeClr val="bg1"/>
              </a:solidFill>
              <a:miter lim="800000"/>
              <a:headEnd type="triangle" w="med" len="med"/>
            </a:ln>
            <a:effectLst>
              <a:outerShdw dist="28398" dir="3806097" algn="ctr" rotWithShape="0">
                <a:srgbClr val="66330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pic>
          <p:nvPicPr>
            <p:cNvPr id="214030" name="Picture 29" descr="3원_3"/>
            <p:cNvPicPr>
              <a:picLocks noChangeAspect="1"/>
            </p:cNvPicPr>
            <p:nvPr/>
          </p:nvPicPr>
          <p:blipFill>
            <a:blip r:embed="rId3">
              <a:lum bright="-12000" contrast="17998"/>
            </a:blip>
            <a:stretch>
              <a:fillRect/>
            </a:stretch>
          </p:blipFill>
          <p:spPr>
            <a:xfrm>
              <a:off x="5612" y="2389"/>
              <a:ext cx="1946" cy="1835"/>
            </a:xfrm>
            <a:prstGeom prst="rect">
              <a:avLst/>
            </a:prstGeom>
            <a:noFill/>
            <a:ln w="9525">
              <a:noFill/>
            </a:ln>
          </p:spPr>
        </p:pic>
        <p:sp>
          <p:nvSpPr>
            <p:cNvPr id="214031" name="AutoShape 30"/>
            <p:cNvSpPr/>
            <p:nvPr/>
          </p:nvSpPr>
          <p:spPr>
            <a:xfrm>
              <a:off x="5731" y="4"/>
              <a:ext cx="6516" cy="1746"/>
            </a:xfrm>
            <a:prstGeom prst="roundRect">
              <a:avLst>
                <a:gd name="adj" fmla="val 50000"/>
              </a:avLst>
            </a:prstGeom>
            <a:gradFill rotWithShape="1">
              <a:gsLst>
                <a:gs pos="0">
                  <a:srgbClr val="663300">
                    <a:alpha val="79999"/>
                  </a:srgbClr>
                </a:gs>
                <a:gs pos="100000">
                  <a:schemeClr val="bg1">
                    <a:alpha val="0"/>
                  </a:schemeClr>
                </a:gs>
              </a:gsLst>
              <a:path path="rect">
                <a:fillToRect t="100000" r="100000"/>
              </a:path>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32" name="AutoShape 32"/>
            <p:cNvSpPr/>
            <p:nvPr/>
          </p:nvSpPr>
          <p:spPr>
            <a:xfrm>
              <a:off x="8367" y="1973"/>
              <a:ext cx="4795" cy="1746"/>
            </a:xfrm>
            <a:prstGeom prst="roundRect">
              <a:avLst>
                <a:gd name="adj" fmla="val 50000"/>
              </a:avLst>
            </a:prstGeom>
            <a:gradFill rotWithShape="1">
              <a:gsLst>
                <a:gs pos="0">
                  <a:srgbClr val="663300">
                    <a:alpha val="79999"/>
                  </a:srgbClr>
                </a:gs>
                <a:gs pos="100000">
                  <a:schemeClr val="bg1">
                    <a:alpha val="0"/>
                  </a:schemeClr>
                </a:gs>
              </a:gsLst>
              <a:path path="rect">
                <a:fillToRect t="100000" r="100000"/>
              </a:path>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33" name="AutoShape 33"/>
            <p:cNvSpPr/>
            <p:nvPr/>
          </p:nvSpPr>
          <p:spPr>
            <a:xfrm>
              <a:off x="0" y="1973"/>
              <a:ext cx="4794" cy="1746"/>
            </a:xfrm>
            <a:prstGeom prst="roundRect">
              <a:avLst>
                <a:gd name="adj" fmla="val 50000"/>
              </a:avLst>
            </a:prstGeom>
            <a:gradFill rotWithShape="1">
              <a:gsLst>
                <a:gs pos="0">
                  <a:srgbClr val="663300">
                    <a:alpha val="79999"/>
                  </a:srgbClr>
                </a:gs>
                <a:gs pos="100000">
                  <a:srgbClr val="2F1800">
                    <a:alpha val="0"/>
                  </a:srgbClr>
                </a:gs>
              </a:gsLst>
              <a:path path="rect">
                <a:fillToRect l="100000" t="100000"/>
              </a:path>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34" name="AutoShape 34"/>
            <p:cNvSpPr/>
            <p:nvPr/>
          </p:nvSpPr>
          <p:spPr>
            <a:xfrm>
              <a:off x="822" y="4420"/>
              <a:ext cx="4795" cy="1746"/>
            </a:xfrm>
            <a:prstGeom prst="roundRect">
              <a:avLst>
                <a:gd name="adj" fmla="val 50000"/>
              </a:avLst>
            </a:prstGeom>
            <a:gradFill rotWithShape="1">
              <a:gsLst>
                <a:gs pos="0">
                  <a:srgbClr val="663300">
                    <a:alpha val="79999"/>
                  </a:srgbClr>
                </a:gs>
                <a:gs pos="100000">
                  <a:srgbClr val="2F1800">
                    <a:alpha val="0"/>
                  </a:srgbClr>
                </a:gs>
              </a:gsLst>
              <a:path path="rect">
                <a:fillToRect l="100000" t="100000"/>
              </a:path>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35" name="AutoShape 35"/>
            <p:cNvSpPr/>
            <p:nvPr/>
          </p:nvSpPr>
          <p:spPr>
            <a:xfrm>
              <a:off x="7451" y="4420"/>
              <a:ext cx="4795" cy="1746"/>
            </a:xfrm>
            <a:prstGeom prst="roundRect">
              <a:avLst>
                <a:gd name="adj" fmla="val 50000"/>
              </a:avLst>
            </a:prstGeom>
            <a:gradFill rotWithShape="1">
              <a:gsLst>
                <a:gs pos="0">
                  <a:srgbClr val="663300">
                    <a:alpha val="79999"/>
                  </a:srgbClr>
                </a:gs>
                <a:gs pos="100000">
                  <a:schemeClr val="bg1">
                    <a:alpha val="0"/>
                  </a:schemeClr>
                </a:gs>
              </a:gsLst>
              <a:path path="rect">
                <a:fillToRect t="100000" r="100000"/>
              </a:path>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152596" name="AutoShape 36"/>
            <p:cNvSpPr>
              <a:spLocks noChangeArrowheads="1"/>
            </p:cNvSpPr>
            <p:nvPr/>
          </p:nvSpPr>
          <p:spPr bwMode="auto">
            <a:xfrm>
              <a:off x="5768" y="120"/>
              <a:ext cx="1622" cy="1516"/>
            </a:xfrm>
            <a:custGeom>
              <a:avLst/>
              <a:gdLst/>
              <a:ahLst/>
              <a:cxnLst>
                <a:cxn ang="0">
                  <a:pos x="0" y="10800"/>
                </a:cxn>
                <a:cxn ang="0">
                  <a:pos x="10800" y="0"/>
                </a:cxn>
                <a:cxn ang="0">
                  <a:pos x="21600" y="10800"/>
                </a:cxn>
                <a:cxn ang="0">
                  <a:pos x="10800" y="21600"/>
                </a:cxn>
                <a:cxn ang="0">
                  <a:pos x="0" y="10800"/>
                </a:cxn>
                <a:cxn ang="0">
                  <a:pos x="2160" y="10800"/>
                </a:cxn>
                <a:cxn ang="0">
                  <a:pos x="10800" y="19440"/>
                </a:cxn>
                <a:cxn ang="0">
                  <a:pos x="19440" y="10800"/>
                </a:cxn>
                <a:cxn ang="0">
                  <a:pos x="10800" y="2160"/>
                </a:cxn>
                <a:cxn ang="0">
                  <a:pos x="2160" y="10800"/>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60" y="10800"/>
                  </a:moveTo>
                  <a:cubicBezTo>
                    <a:pt x="2160" y="15572"/>
                    <a:pt x="6028" y="19440"/>
                    <a:pt x="10800" y="19440"/>
                  </a:cubicBezTo>
                  <a:cubicBezTo>
                    <a:pt x="15572" y="19440"/>
                    <a:pt x="19440" y="15572"/>
                    <a:pt x="19440" y="10800"/>
                  </a:cubicBezTo>
                  <a:cubicBezTo>
                    <a:pt x="19440" y="6028"/>
                    <a:pt x="15572" y="2160"/>
                    <a:pt x="10800" y="2160"/>
                  </a:cubicBezTo>
                  <a:cubicBezTo>
                    <a:pt x="6028" y="2160"/>
                    <a:pt x="2160" y="6028"/>
                    <a:pt x="2160" y="10800"/>
                  </a:cubicBezTo>
                  <a:close/>
                </a:path>
              </a:pathLst>
            </a:custGeom>
            <a:gradFill rotWithShape="1">
              <a:gsLst>
                <a:gs pos="0">
                  <a:srgbClr val="F18A46"/>
                </a:gs>
                <a:gs pos="100000">
                  <a:srgbClr val="EB5F01"/>
                </a:gs>
              </a:gsLst>
              <a:lin ang="5400000" scaled="1"/>
            </a:gradFill>
            <a:ln w="9525">
              <a:solidFill>
                <a:schemeClr val="bg1"/>
              </a:solidFill>
              <a:miter lim="800000"/>
            </a:ln>
            <a:effectLst>
              <a:outerShdw dist="38100" dir="5400000" algn="ctr" rotWithShape="0">
                <a:srgbClr val="4824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037" name="Oval 46"/>
            <p:cNvSpPr/>
            <p:nvPr/>
          </p:nvSpPr>
          <p:spPr>
            <a:xfrm>
              <a:off x="5825" y="117"/>
              <a:ext cx="1489" cy="1393"/>
            </a:xfrm>
            <a:prstGeom prst="ellipse">
              <a:avLst/>
            </a:prstGeom>
            <a:gradFill rotWithShape="1">
              <a:gsLst>
                <a:gs pos="0">
                  <a:srgbClr val="FED0A2"/>
                </a:gs>
                <a:gs pos="100000">
                  <a:srgbClr val="FFEFDF"/>
                </a:gs>
              </a:gsLst>
              <a:lin ang="5400000" scaled="1"/>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38" name="AutoShape 47"/>
            <p:cNvSpPr/>
            <p:nvPr/>
          </p:nvSpPr>
          <p:spPr>
            <a:xfrm>
              <a:off x="5836" y="130"/>
              <a:ext cx="1478" cy="1380"/>
            </a:xfrm>
            <a:custGeom>
              <a:avLst/>
              <a:gdLst/>
              <a:ahLst/>
              <a:cxnLst>
                <a:cxn ang="0">
                  <a:pos x="0" y="10800"/>
                </a:cxn>
                <a:cxn ang="0">
                  <a:pos x="10800" y="0"/>
                </a:cxn>
                <a:cxn ang="0">
                  <a:pos x="21600" y="10800"/>
                </a:cxn>
                <a:cxn ang="0">
                  <a:pos x="10800" y="21600"/>
                </a:cxn>
                <a:cxn ang="0">
                  <a:pos x="0" y="10800"/>
                </a:cxn>
                <a:cxn ang="0">
                  <a:pos x="1367" y="10800"/>
                </a:cxn>
                <a:cxn ang="0">
                  <a:pos x="10800" y="20233"/>
                </a:cxn>
                <a:cxn ang="0">
                  <a:pos x="20233" y="10800"/>
                </a:cxn>
                <a:cxn ang="0">
                  <a:pos x="10800" y="1367"/>
                </a:cxn>
                <a:cxn ang="0">
                  <a:pos x="1367" y="10800"/>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367" y="10800"/>
                  </a:moveTo>
                  <a:cubicBezTo>
                    <a:pt x="1367" y="16010"/>
                    <a:pt x="5590" y="20233"/>
                    <a:pt x="10800" y="20233"/>
                  </a:cubicBezTo>
                  <a:cubicBezTo>
                    <a:pt x="16010" y="20233"/>
                    <a:pt x="20233" y="16010"/>
                    <a:pt x="20233" y="10800"/>
                  </a:cubicBezTo>
                  <a:cubicBezTo>
                    <a:pt x="20233" y="5590"/>
                    <a:pt x="16010" y="1367"/>
                    <a:pt x="10800" y="1367"/>
                  </a:cubicBezTo>
                  <a:cubicBezTo>
                    <a:pt x="5590" y="1367"/>
                    <a:pt x="1367" y="5590"/>
                    <a:pt x="1367" y="10800"/>
                  </a:cubicBezTo>
                  <a:close/>
                </a:path>
              </a:pathLst>
            </a:custGeom>
            <a:gradFill rotWithShape="1">
              <a:gsLst>
                <a:gs pos="0">
                  <a:srgbClr val="FEBD7C"/>
                </a:gs>
                <a:gs pos="100000">
                  <a:schemeClr val="bg1"/>
                </a:gs>
              </a:gsLst>
              <a:lin ang="5400000" scaled="1"/>
              <a:tileRect/>
            </a:gradFill>
            <a:ln w="9525">
              <a:noFill/>
            </a:ln>
          </p:spPr>
          <p:txBody>
            <a:bodyPr/>
            <a:lstStyle/>
            <a:p>
              <a:endParaRPr lang="zh-CN" altLang="en-US"/>
            </a:p>
          </p:txBody>
        </p:sp>
        <p:sp>
          <p:nvSpPr>
            <p:cNvPr id="152599" name="AutoShape 48"/>
            <p:cNvSpPr>
              <a:spLocks noChangeArrowheads="1"/>
            </p:cNvSpPr>
            <p:nvPr/>
          </p:nvSpPr>
          <p:spPr bwMode="auto">
            <a:xfrm>
              <a:off x="8433" y="2089"/>
              <a:ext cx="1622" cy="1516"/>
            </a:xfrm>
            <a:custGeom>
              <a:avLst/>
              <a:gdLst/>
              <a:ahLst/>
              <a:cxnLst>
                <a:cxn ang="0">
                  <a:pos x="0" y="10800"/>
                </a:cxn>
                <a:cxn ang="0">
                  <a:pos x="10800" y="0"/>
                </a:cxn>
                <a:cxn ang="0">
                  <a:pos x="21600" y="10800"/>
                </a:cxn>
                <a:cxn ang="0">
                  <a:pos x="10800" y="21600"/>
                </a:cxn>
                <a:cxn ang="0">
                  <a:pos x="0" y="10800"/>
                </a:cxn>
                <a:cxn ang="0">
                  <a:pos x="2160" y="10800"/>
                </a:cxn>
                <a:cxn ang="0">
                  <a:pos x="10800" y="19440"/>
                </a:cxn>
                <a:cxn ang="0">
                  <a:pos x="19440" y="10800"/>
                </a:cxn>
                <a:cxn ang="0">
                  <a:pos x="10800" y="2160"/>
                </a:cxn>
                <a:cxn ang="0">
                  <a:pos x="2160" y="10800"/>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60" y="10800"/>
                  </a:moveTo>
                  <a:cubicBezTo>
                    <a:pt x="2160" y="15572"/>
                    <a:pt x="6028" y="19440"/>
                    <a:pt x="10800" y="19440"/>
                  </a:cubicBezTo>
                  <a:cubicBezTo>
                    <a:pt x="15572" y="19440"/>
                    <a:pt x="19440" y="15572"/>
                    <a:pt x="19440" y="10800"/>
                  </a:cubicBezTo>
                  <a:cubicBezTo>
                    <a:pt x="19440" y="6028"/>
                    <a:pt x="15572" y="2160"/>
                    <a:pt x="10800" y="2160"/>
                  </a:cubicBezTo>
                  <a:cubicBezTo>
                    <a:pt x="6028" y="2160"/>
                    <a:pt x="2160" y="6028"/>
                    <a:pt x="2160" y="10800"/>
                  </a:cubicBezTo>
                  <a:close/>
                </a:path>
              </a:pathLst>
            </a:custGeom>
            <a:gradFill rotWithShape="1">
              <a:gsLst>
                <a:gs pos="0">
                  <a:srgbClr val="F08A46"/>
                </a:gs>
                <a:gs pos="100000">
                  <a:srgbClr val="EB5F01"/>
                </a:gs>
              </a:gsLst>
              <a:lin ang="5400000" scaled="1"/>
            </a:gradFill>
            <a:ln w="9525">
              <a:solidFill>
                <a:schemeClr val="bg1"/>
              </a:solidFill>
              <a:miter lim="800000"/>
            </a:ln>
            <a:effectLst>
              <a:outerShdw dist="38100" dir="5400000" algn="ctr" rotWithShape="0">
                <a:srgbClr val="4824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040" name="Oval 49"/>
            <p:cNvSpPr/>
            <p:nvPr/>
          </p:nvSpPr>
          <p:spPr>
            <a:xfrm>
              <a:off x="8500" y="2086"/>
              <a:ext cx="1489" cy="1393"/>
            </a:xfrm>
            <a:prstGeom prst="ellipse">
              <a:avLst/>
            </a:prstGeom>
            <a:gradFill rotWithShape="1">
              <a:gsLst>
                <a:gs pos="0">
                  <a:srgbClr val="FED0A2"/>
                </a:gs>
                <a:gs pos="100000">
                  <a:srgbClr val="FFEFDF"/>
                </a:gs>
              </a:gsLst>
              <a:lin ang="5400000" scaled="1"/>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41" name="AutoShape 50"/>
            <p:cNvSpPr/>
            <p:nvPr/>
          </p:nvSpPr>
          <p:spPr>
            <a:xfrm>
              <a:off x="8505" y="2095"/>
              <a:ext cx="1477" cy="1379"/>
            </a:xfrm>
            <a:custGeom>
              <a:avLst/>
              <a:gdLst/>
              <a:ahLst/>
              <a:cxnLst>
                <a:cxn ang="0">
                  <a:pos x="0" y="10800"/>
                </a:cxn>
                <a:cxn ang="0">
                  <a:pos x="10800" y="0"/>
                </a:cxn>
                <a:cxn ang="0">
                  <a:pos x="21600" y="10800"/>
                </a:cxn>
                <a:cxn ang="0">
                  <a:pos x="10800" y="21600"/>
                </a:cxn>
                <a:cxn ang="0">
                  <a:pos x="0" y="10800"/>
                </a:cxn>
                <a:cxn ang="0">
                  <a:pos x="1367" y="10800"/>
                </a:cxn>
                <a:cxn ang="0">
                  <a:pos x="10800" y="20233"/>
                </a:cxn>
                <a:cxn ang="0">
                  <a:pos x="20233" y="10800"/>
                </a:cxn>
                <a:cxn ang="0">
                  <a:pos x="10800" y="1367"/>
                </a:cxn>
                <a:cxn ang="0">
                  <a:pos x="1367" y="10800"/>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367" y="10800"/>
                  </a:moveTo>
                  <a:cubicBezTo>
                    <a:pt x="1367" y="16010"/>
                    <a:pt x="5590" y="20233"/>
                    <a:pt x="10800" y="20233"/>
                  </a:cubicBezTo>
                  <a:cubicBezTo>
                    <a:pt x="16010" y="20233"/>
                    <a:pt x="20233" y="16010"/>
                    <a:pt x="20233" y="10800"/>
                  </a:cubicBezTo>
                  <a:cubicBezTo>
                    <a:pt x="20233" y="5590"/>
                    <a:pt x="16010" y="1367"/>
                    <a:pt x="10800" y="1367"/>
                  </a:cubicBezTo>
                  <a:cubicBezTo>
                    <a:pt x="5590" y="1367"/>
                    <a:pt x="1367" y="5590"/>
                    <a:pt x="1367" y="10800"/>
                  </a:cubicBezTo>
                  <a:close/>
                </a:path>
              </a:pathLst>
            </a:custGeom>
            <a:gradFill rotWithShape="1">
              <a:gsLst>
                <a:gs pos="0">
                  <a:srgbClr val="FEBD7C"/>
                </a:gs>
                <a:gs pos="100000">
                  <a:schemeClr val="bg1"/>
                </a:gs>
              </a:gsLst>
              <a:lin ang="5400000" scaled="1"/>
              <a:tileRect/>
            </a:gradFill>
            <a:ln w="9525">
              <a:noFill/>
            </a:ln>
          </p:spPr>
          <p:txBody>
            <a:bodyPr/>
            <a:lstStyle/>
            <a:p>
              <a:endParaRPr lang="zh-CN" altLang="en-US"/>
            </a:p>
          </p:txBody>
        </p:sp>
        <p:sp>
          <p:nvSpPr>
            <p:cNvPr id="152602" name="AutoShape 51"/>
            <p:cNvSpPr>
              <a:spLocks noChangeArrowheads="1"/>
            </p:cNvSpPr>
            <p:nvPr/>
          </p:nvSpPr>
          <p:spPr bwMode="auto">
            <a:xfrm>
              <a:off x="7504" y="4536"/>
              <a:ext cx="1622" cy="1517"/>
            </a:xfrm>
            <a:custGeom>
              <a:avLst/>
              <a:gdLst/>
              <a:ahLst/>
              <a:cxnLst>
                <a:cxn ang="0">
                  <a:pos x="0" y="10800"/>
                </a:cxn>
                <a:cxn ang="0">
                  <a:pos x="10800" y="0"/>
                </a:cxn>
                <a:cxn ang="0">
                  <a:pos x="21600" y="10800"/>
                </a:cxn>
                <a:cxn ang="0">
                  <a:pos x="10800" y="21600"/>
                </a:cxn>
                <a:cxn ang="0">
                  <a:pos x="0" y="10800"/>
                </a:cxn>
                <a:cxn ang="0">
                  <a:pos x="2160" y="10800"/>
                </a:cxn>
                <a:cxn ang="0">
                  <a:pos x="10800" y="19440"/>
                </a:cxn>
                <a:cxn ang="0">
                  <a:pos x="19440" y="10800"/>
                </a:cxn>
                <a:cxn ang="0">
                  <a:pos x="10800" y="2160"/>
                </a:cxn>
                <a:cxn ang="0">
                  <a:pos x="2160" y="10800"/>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60" y="10800"/>
                  </a:moveTo>
                  <a:cubicBezTo>
                    <a:pt x="2160" y="15572"/>
                    <a:pt x="6028" y="19440"/>
                    <a:pt x="10800" y="19440"/>
                  </a:cubicBezTo>
                  <a:cubicBezTo>
                    <a:pt x="15572" y="19440"/>
                    <a:pt x="19440" y="15572"/>
                    <a:pt x="19440" y="10800"/>
                  </a:cubicBezTo>
                  <a:cubicBezTo>
                    <a:pt x="19440" y="6028"/>
                    <a:pt x="15572" y="2160"/>
                    <a:pt x="10800" y="2160"/>
                  </a:cubicBezTo>
                  <a:cubicBezTo>
                    <a:pt x="6028" y="2160"/>
                    <a:pt x="2160" y="6028"/>
                    <a:pt x="2160" y="10800"/>
                  </a:cubicBezTo>
                  <a:close/>
                </a:path>
              </a:pathLst>
            </a:custGeom>
            <a:gradFill rotWithShape="1">
              <a:gsLst>
                <a:gs pos="0">
                  <a:srgbClr val="F08A46"/>
                </a:gs>
                <a:gs pos="100000">
                  <a:srgbClr val="EB5F01"/>
                </a:gs>
              </a:gsLst>
              <a:lin ang="5400000" scaled="1"/>
            </a:gradFill>
            <a:ln w="9525">
              <a:solidFill>
                <a:schemeClr val="bg1"/>
              </a:solidFill>
              <a:miter lim="800000"/>
            </a:ln>
            <a:effectLst>
              <a:outerShdw dist="38100" dir="5400000" algn="ctr" rotWithShape="0">
                <a:srgbClr val="4824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043" name="Oval 52"/>
            <p:cNvSpPr/>
            <p:nvPr/>
          </p:nvSpPr>
          <p:spPr>
            <a:xfrm>
              <a:off x="7570" y="4534"/>
              <a:ext cx="1489" cy="1392"/>
            </a:xfrm>
            <a:prstGeom prst="ellipse">
              <a:avLst/>
            </a:prstGeom>
            <a:gradFill rotWithShape="1">
              <a:gsLst>
                <a:gs pos="0">
                  <a:srgbClr val="FED0A2"/>
                </a:gs>
                <a:gs pos="100000">
                  <a:srgbClr val="FFEFDF"/>
                </a:gs>
              </a:gsLst>
              <a:lin ang="5400000" scaled="1"/>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44" name="AutoShape 53"/>
            <p:cNvSpPr/>
            <p:nvPr/>
          </p:nvSpPr>
          <p:spPr>
            <a:xfrm>
              <a:off x="7575" y="4543"/>
              <a:ext cx="1477" cy="1378"/>
            </a:xfrm>
            <a:custGeom>
              <a:avLst/>
              <a:gdLst/>
              <a:ahLst/>
              <a:cxnLst>
                <a:cxn ang="0">
                  <a:pos x="0" y="10800"/>
                </a:cxn>
                <a:cxn ang="0">
                  <a:pos x="10800" y="0"/>
                </a:cxn>
                <a:cxn ang="0">
                  <a:pos x="21600" y="10800"/>
                </a:cxn>
                <a:cxn ang="0">
                  <a:pos x="10800" y="21600"/>
                </a:cxn>
                <a:cxn ang="0">
                  <a:pos x="0" y="10800"/>
                </a:cxn>
                <a:cxn ang="0">
                  <a:pos x="1367" y="10800"/>
                </a:cxn>
                <a:cxn ang="0">
                  <a:pos x="10800" y="20233"/>
                </a:cxn>
                <a:cxn ang="0">
                  <a:pos x="20233" y="10800"/>
                </a:cxn>
                <a:cxn ang="0">
                  <a:pos x="10800" y="1367"/>
                </a:cxn>
                <a:cxn ang="0">
                  <a:pos x="1367" y="10800"/>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367" y="10800"/>
                  </a:moveTo>
                  <a:cubicBezTo>
                    <a:pt x="1367" y="16010"/>
                    <a:pt x="5590" y="20233"/>
                    <a:pt x="10800" y="20233"/>
                  </a:cubicBezTo>
                  <a:cubicBezTo>
                    <a:pt x="16010" y="20233"/>
                    <a:pt x="20233" y="16010"/>
                    <a:pt x="20233" y="10800"/>
                  </a:cubicBezTo>
                  <a:cubicBezTo>
                    <a:pt x="20233" y="5590"/>
                    <a:pt x="16010" y="1367"/>
                    <a:pt x="10800" y="1367"/>
                  </a:cubicBezTo>
                  <a:cubicBezTo>
                    <a:pt x="5590" y="1367"/>
                    <a:pt x="1367" y="5590"/>
                    <a:pt x="1367" y="10800"/>
                  </a:cubicBezTo>
                  <a:close/>
                </a:path>
              </a:pathLst>
            </a:custGeom>
            <a:gradFill rotWithShape="1">
              <a:gsLst>
                <a:gs pos="0">
                  <a:srgbClr val="FEBD7C"/>
                </a:gs>
                <a:gs pos="100000">
                  <a:schemeClr val="bg1"/>
                </a:gs>
              </a:gsLst>
              <a:lin ang="5400000" scaled="1"/>
              <a:tileRect/>
            </a:gradFill>
            <a:ln w="9525">
              <a:noFill/>
            </a:ln>
          </p:spPr>
          <p:txBody>
            <a:bodyPr/>
            <a:lstStyle/>
            <a:p>
              <a:endParaRPr lang="zh-CN" altLang="en-US"/>
            </a:p>
          </p:txBody>
        </p:sp>
        <p:sp>
          <p:nvSpPr>
            <p:cNvPr id="152605" name="AutoShape 54"/>
            <p:cNvSpPr>
              <a:spLocks noChangeArrowheads="1"/>
            </p:cNvSpPr>
            <p:nvPr/>
          </p:nvSpPr>
          <p:spPr bwMode="auto">
            <a:xfrm>
              <a:off x="3981" y="4536"/>
              <a:ext cx="1622" cy="1517"/>
            </a:xfrm>
            <a:custGeom>
              <a:avLst/>
              <a:gdLst/>
              <a:ahLst/>
              <a:cxnLst>
                <a:cxn ang="0">
                  <a:pos x="0" y="10800"/>
                </a:cxn>
                <a:cxn ang="0">
                  <a:pos x="10800" y="0"/>
                </a:cxn>
                <a:cxn ang="0">
                  <a:pos x="21600" y="10800"/>
                </a:cxn>
                <a:cxn ang="0">
                  <a:pos x="10800" y="21600"/>
                </a:cxn>
                <a:cxn ang="0">
                  <a:pos x="0" y="10800"/>
                </a:cxn>
                <a:cxn ang="0">
                  <a:pos x="2160" y="10800"/>
                </a:cxn>
                <a:cxn ang="0">
                  <a:pos x="10800" y="19440"/>
                </a:cxn>
                <a:cxn ang="0">
                  <a:pos x="19440" y="10800"/>
                </a:cxn>
                <a:cxn ang="0">
                  <a:pos x="10800" y="2160"/>
                </a:cxn>
                <a:cxn ang="0">
                  <a:pos x="2160" y="10800"/>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60" y="10800"/>
                  </a:moveTo>
                  <a:cubicBezTo>
                    <a:pt x="2160" y="15572"/>
                    <a:pt x="6028" y="19440"/>
                    <a:pt x="10800" y="19440"/>
                  </a:cubicBezTo>
                  <a:cubicBezTo>
                    <a:pt x="15572" y="19440"/>
                    <a:pt x="19440" y="15572"/>
                    <a:pt x="19440" y="10800"/>
                  </a:cubicBezTo>
                  <a:cubicBezTo>
                    <a:pt x="19440" y="6028"/>
                    <a:pt x="15572" y="2160"/>
                    <a:pt x="10800" y="2160"/>
                  </a:cubicBezTo>
                  <a:cubicBezTo>
                    <a:pt x="6028" y="2160"/>
                    <a:pt x="2160" y="6028"/>
                    <a:pt x="2160" y="10800"/>
                  </a:cubicBezTo>
                  <a:close/>
                </a:path>
              </a:pathLst>
            </a:custGeom>
            <a:gradFill rotWithShape="1">
              <a:gsLst>
                <a:gs pos="0">
                  <a:srgbClr val="F08A46"/>
                </a:gs>
                <a:gs pos="100000">
                  <a:srgbClr val="EB5F01"/>
                </a:gs>
              </a:gsLst>
              <a:lin ang="5400000" scaled="1"/>
            </a:gradFill>
            <a:ln w="9525">
              <a:solidFill>
                <a:schemeClr val="bg1"/>
              </a:solidFill>
              <a:miter lim="800000"/>
            </a:ln>
            <a:effectLst>
              <a:outerShdw dist="38100" dir="5400000" algn="ctr" rotWithShape="0">
                <a:srgbClr val="4824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046" name="Oval 55"/>
            <p:cNvSpPr/>
            <p:nvPr/>
          </p:nvSpPr>
          <p:spPr>
            <a:xfrm>
              <a:off x="4048" y="4534"/>
              <a:ext cx="1488" cy="1392"/>
            </a:xfrm>
            <a:prstGeom prst="ellipse">
              <a:avLst/>
            </a:prstGeom>
            <a:gradFill rotWithShape="1">
              <a:gsLst>
                <a:gs pos="0">
                  <a:srgbClr val="FED0A2"/>
                </a:gs>
                <a:gs pos="100000">
                  <a:srgbClr val="FFEFDF"/>
                </a:gs>
              </a:gsLst>
              <a:lin ang="5400000" scaled="1"/>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47" name="AutoShape 56"/>
            <p:cNvSpPr/>
            <p:nvPr/>
          </p:nvSpPr>
          <p:spPr>
            <a:xfrm>
              <a:off x="4052" y="4543"/>
              <a:ext cx="1478" cy="1378"/>
            </a:xfrm>
            <a:custGeom>
              <a:avLst/>
              <a:gdLst/>
              <a:ahLst/>
              <a:cxnLst>
                <a:cxn ang="0">
                  <a:pos x="0" y="10800"/>
                </a:cxn>
                <a:cxn ang="0">
                  <a:pos x="10800" y="0"/>
                </a:cxn>
                <a:cxn ang="0">
                  <a:pos x="21600" y="10800"/>
                </a:cxn>
                <a:cxn ang="0">
                  <a:pos x="10800" y="21600"/>
                </a:cxn>
                <a:cxn ang="0">
                  <a:pos x="0" y="10800"/>
                </a:cxn>
                <a:cxn ang="0">
                  <a:pos x="1367" y="10800"/>
                </a:cxn>
                <a:cxn ang="0">
                  <a:pos x="10800" y="20233"/>
                </a:cxn>
                <a:cxn ang="0">
                  <a:pos x="20233" y="10800"/>
                </a:cxn>
                <a:cxn ang="0">
                  <a:pos x="10800" y="1367"/>
                </a:cxn>
                <a:cxn ang="0">
                  <a:pos x="1367" y="10800"/>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367" y="10800"/>
                  </a:moveTo>
                  <a:cubicBezTo>
                    <a:pt x="1367" y="16010"/>
                    <a:pt x="5590" y="20233"/>
                    <a:pt x="10800" y="20233"/>
                  </a:cubicBezTo>
                  <a:cubicBezTo>
                    <a:pt x="16010" y="20233"/>
                    <a:pt x="20233" y="16010"/>
                    <a:pt x="20233" y="10800"/>
                  </a:cubicBezTo>
                  <a:cubicBezTo>
                    <a:pt x="20233" y="5590"/>
                    <a:pt x="16010" y="1367"/>
                    <a:pt x="10800" y="1367"/>
                  </a:cubicBezTo>
                  <a:cubicBezTo>
                    <a:pt x="5590" y="1367"/>
                    <a:pt x="1367" y="5590"/>
                    <a:pt x="1367" y="10800"/>
                  </a:cubicBezTo>
                  <a:close/>
                </a:path>
              </a:pathLst>
            </a:custGeom>
            <a:gradFill rotWithShape="1">
              <a:gsLst>
                <a:gs pos="0">
                  <a:srgbClr val="FEBD7C"/>
                </a:gs>
                <a:gs pos="100000">
                  <a:schemeClr val="bg1"/>
                </a:gs>
              </a:gsLst>
              <a:lin ang="5400000" scaled="1"/>
              <a:tileRect/>
            </a:gradFill>
            <a:ln w="9525">
              <a:noFill/>
            </a:ln>
          </p:spPr>
          <p:txBody>
            <a:bodyPr/>
            <a:lstStyle/>
            <a:p>
              <a:endParaRPr lang="zh-CN" altLang="en-US"/>
            </a:p>
          </p:txBody>
        </p:sp>
        <p:sp>
          <p:nvSpPr>
            <p:cNvPr id="152608" name="AutoShape 57"/>
            <p:cNvSpPr>
              <a:spLocks noChangeArrowheads="1"/>
            </p:cNvSpPr>
            <p:nvPr/>
          </p:nvSpPr>
          <p:spPr bwMode="auto">
            <a:xfrm>
              <a:off x="3134" y="2089"/>
              <a:ext cx="1622" cy="1516"/>
            </a:xfrm>
            <a:custGeom>
              <a:avLst/>
              <a:gdLst/>
              <a:ahLst/>
              <a:cxnLst>
                <a:cxn ang="0">
                  <a:pos x="0" y="10800"/>
                </a:cxn>
                <a:cxn ang="0">
                  <a:pos x="10800" y="0"/>
                </a:cxn>
                <a:cxn ang="0">
                  <a:pos x="21600" y="10800"/>
                </a:cxn>
                <a:cxn ang="0">
                  <a:pos x="10800" y="21600"/>
                </a:cxn>
                <a:cxn ang="0">
                  <a:pos x="0" y="10800"/>
                </a:cxn>
                <a:cxn ang="0">
                  <a:pos x="2160" y="10800"/>
                </a:cxn>
                <a:cxn ang="0">
                  <a:pos x="10800" y="19440"/>
                </a:cxn>
                <a:cxn ang="0">
                  <a:pos x="19440" y="10800"/>
                </a:cxn>
                <a:cxn ang="0">
                  <a:pos x="10800" y="2160"/>
                </a:cxn>
                <a:cxn ang="0">
                  <a:pos x="2160" y="10800"/>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160" y="10800"/>
                  </a:moveTo>
                  <a:cubicBezTo>
                    <a:pt x="2160" y="15572"/>
                    <a:pt x="6028" y="19440"/>
                    <a:pt x="10800" y="19440"/>
                  </a:cubicBezTo>
                  <a:cubicBezTo>
                    <a:pt x="15572" y="19440"/>
                    <a:pt x="19440" y="15572"/>
                    <a:pt x="19440" y="10800"/>
                  </a:cubicBezTo>
                  <a:cubicBezTo>
                    <a:pt x="19440" y="6028"/>
                    <a:pt x="15572" y="2160"/>
                    <a:pt x="10800" y="2160"/>
                  </a:cubicBezTo>
                  <a:cubicBezTo>
                    <a:pt x="6028" y="2160"/>
                    <a:pt x="2160" y="6028"/>
                    <a:pt x="2160" y="10800"/>
                  </a:cubicBezTo>
                  <a:close/>
                </a:path>
              </a:pathLst>
            </a:custGeom>
            <a:gradFill rotWithShape="1">
              <a:gsLst>
                <a:gs pos="0">
                  <a:srgbClr val="F08A46"/>
                </a:gs>
                <a:gs pos="100000">
                  <a:srgbClr val="EB5F01"/>
                </a:gs>
              </a:gsLst>
              <a:lin ang="5400000" scaled="1"/>
            </a:gradFill>
            <a:ln w="9525">
              <a:solidFill>
                <a:schemeClr val="bg1"/>
              </a:solidFill>
              <a:miter lim="800000"/>
            </a:ln>
            <a:effectLst>
              <a:outerShdw dist="38100" dir="5400000" algn="ctr" rotWithShape="0">
                <a:srgbClr val="4824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4049" name="Oval 58"/>
            <p:cNvSpPr/>
            <p:nvPr/>
          </p:nvSpPr>
          <p:spPr>
            <a:xfrm>
              <a:off x="3201" y="2086"/>
              <a:ext cx="1489" cy="1393"/>
            </a:xfrm>
            <a:prstGeom prst="ellipse">
              <a:avLst/>
            </a:prstGeom>
            <a:gradFill rotWithShape="1">
              <a:gsLst>
                <a:gs pos="0">
                  <a:srgbClr val="FED0A2"/>
                </a:gs>
                <a:gs pos="100000">
                  <a:srgbClr val="FFEFDF"/>
                </a:gs>
              </a:gsLst>
              <a:lin ang="5400000" scaled="1"/>
              <a:tileRect/>
            </a:gra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14050" name="AutoShape 59"/>
            <p:cNvSpPr/>
            <p:nvPr/>
          </p:nvSpPr>
          <p:spPr>
            <a:xfrm>
              <a:off x="3206" y="2095"/>
              <a:ext cx="1477" cy="1379"/>
            </a:xfrm>
            <a:custGeom>
              <a:avLst/>
              <a:gdLst/>
              <a:ahLst/>
              <a:cxnLst>
                <a:cxn ang="0">
                  <a:pos x="0" y="10800"/>
                </a:cxn>
                <a:cxn ang="0">
                  <a:pos x="10800" y="0"/>
                </a:cxn>
                <a:cxn ang="0">
                  <a:pos x="21600" y="10800"/>
                </a:cxn>
                <a:cxn ang="0">
                  <a:pos x="10800" y="21600"/>
                </a:cxn>
                <a:cxn ang="0">
                  <a:pos x="0" y="10800"/>
                </a:cxn>
                <a:cxn ang="0">
                  <a:pos x="1367" y="10800"/>
                </a:cxn>
                <a:cxn ang="0">
                  <a:pos x="10800" y="20233"/>
                </a:cxn>
                <a:cxn ang="0">
                  <a:pos x="20233" y="10800"/>
                </a:cxn>
                <a:cxn ang="0">
                  <a:pos x="10800" y="1367"/>
                </a:cxn>
                <a:cxn ang="0">
                  <a:pos x="1367" y="10800"/>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367" y="10800"/>
                  </a:moveTo>
                  <a:cubicBezTo>
                    <a:pt x="1367" y="16010"/>
                    <a:pt x="5590" y="20233"/>
                    <a:pt x="10800" y="20233"/>
                  </a:cubicBezTo>
                  <a:cubicBezTo>
                    <a:pt x="16010" y="20233"/>
                    <a:pt x="20233" y="16010"/>
                    <a:pt x="20233" y="10800"/>
                  </a:cubicBezTo>
                  <a:cubicBezTo>
                    <a:pt x="20233" y="5590"/>
                    <a:pt x="16010" y="1367"/>
                    <a:pt x="10800" y="1367"/>
                  </a:cubicBezTo>
                  <a:cubicBezTo>
                    <a:pt x="5590" y="1367"/>
                    <a:pt x="1367" y="5590"/>
                    <a:pt x="1367" y="10800"/>
                  </a:cubicBezTo>
                  <a:close/>
                </a:path>
              </a:pathLst>
            </a:custGeom>
            <a:gradFill rotWithShape="1">
              <a:gsLst>
                <a:gs pos="0">
                  <a:srgbClr val="FEBD7C"/>
                </a:gs>
                <a:gs pos="100000">
                  <a:schemeClr val="bg1"/>
                </a:gs>
              </a:gsLst>
              <a:lin ang="5400000" scaled="1"/>
              <a:tileRect/>
            </a:gradFill>
            <a:ln w="9525">
              <a:noFill/>
            </a:ln>
          </p:spPr>
          <p:txBody>
            <a:bodyPr/>
            <a:lstStyle/>
            <a:p>
              <a:endParaRPr lang="zh-CN" altLang="en-US"/>
            </a:p>
          </p:txBody>
        </p:sp>
        <p:sp>
          <p:nvSpPr>
            <p:cNvPr id="49188" name="Rectangle 72"/>
            <p:cNvSpPr>
              <a:spLocks noChangeArrowheads="1"/>
            </p:cNvSpPr>
            <p:nvPr/>
          </p:nvSpPr>
          <p:spPr bwMode="auto">
            <a:xfrm>
              <a:off x="5948" y="196"/>
              <a:ext cx="1261" cy="1363"/>
            </a:xfrm>
            <a:prstGeom prst="rect">
              <a:avLst/>
            </a:prstGeom>
            <a:noFill/>
            <a:ln w="9525">
              <a:noFill/>
              <a:miter lim="800000"/>
            </a:ln>
          </p:spPr>
          <p:txBody>
            <a:bodyPr wrap="none"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rgbClr val="184F17"/>
                  </a:solidFill>
                  <a:effectLst>
                    <a:outerShdw blurRad="38100" dist="38100" dir="2700000" algn="tl">
                      <a:srgbClr val="C0C0C0"/>
                    </a:outerShdw>
                  </a:effectLst>
                  <a:uLnTx/>
                  <a:uFillTx/>
                  <a:latin typeface="HY견고딕" pitchFamily="2" charset="-127"/>
                  <a:ea typeface="宋体" panose="02010600030101010101" pitchFamily="2" charset="-122"/>
                  <a:cs typeface="+mn-cs"/>
                </a:rPr>
                <a:t>1.</a:t>
              </a:r>
              <a:endParaRPr kumimoji="0" lang="zh-CN" altLang="en-US" sz="1200" b="1" i="0" u="none" strike="noStrike" kern="1200" cap="none" spc="0" normalizeH="0" baseline="0" noProof="0" smtClean="0">
                <a:ln>
                  <a:noFill/>
                </a:ln>
                <a:solidFill>
                  <a:srgbClr val="6B5141"/>
                </a:solidFill>
                <a:effectLst/>
                <a:uLnTx/>
                <a:uFillTx/>
                <a:latin typeface="HY견고딕" pitchFamily="2" charset="-127"/>
                <a:ea typeface="宋体" panose="02010600030101010101" pitchFamily="2" charset="-122"/>
                <a:cs typeface="+mn-cs"/>
              </a:endParaRPr>
            </a:p>
          </p:txBody>
        </p:sp>
        <p:sp>
          <p:nvSpPr>
            <p:cNvPr id="49189" name="Rectangle 73"/>
            <p:cNvSpPr>
              <a:spLocks noChangeArrowheads="1"/>
            </p:cNvSpPr>
            <p:nvPr/>
          </p:nvSpPr>
          <p:spPr bwMode="auto">
            <a:xfrm>
              <a:off x="8614" y="2164"/>
              <a:ext cx="1261" cy="1364"/>
            </a:xfrm>
            <a:prstGeom prst="rect">
              <a:avLst/>
            </a:prstGeom>
            <a:noFill/>
            <a:ln w="9525">
              <a:noFill/>
              <a:miter lim="800000"/>
            </a:ln>
          </p:spPr>
          <p:txBody>
            <a:bodyPr wrap="none"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rgbClr val="184F17"/>
                  </a:solidFill>
                  <a:effectLst>
                    <a:outerShdw blurRad="38100" dist="38100" dir="2700000" algn="tl">
                      <a:srgbClr val="C0C0C0"/>
                    </a:outerShdw>
                  </a:effectLst>
                  <a:uLnTx/>
                  <a:uFillTx/>
                  <a:latin typeface="HY견고딕" pitchFamily="2" charset="-127"/>
                  <a:ea typeface="宋体" panose="02010600030101010101" pitchFamily="2" charset="-122"/>
                  <a:cs typeface="+mn-cs"/>
                </a:rPr>
                <a:t>2.</a:t>
              </a:r>
              <a:endParaRPr kumimoji="0" lang="zh-CN" altLang="en-US" sz="1200" b="1" i="0" u="none" strike="noStrike" kern="1200" cap="none" spc="0" normalizeH="0" baseline="0" noProof="0" smtClean="0">
                <a:ln>
                  <a:noFill/>
                </a:ln>
                <a:solidFill>
                  <a:srgbClr val="6B5141"/>
                </a:solidFill>
                <a:effectLst/>
                <a:uLnTx/>
                <a:uFillTx/>
                <a:latin typeface="HY견고딕" pitchFamily="2" charset="-127"/>
                <a:ea typeface="宋体" panose="02010600030101010101" pitchFamily="2" charset="-122"/>
                <a:cs typeface="+mn-cs"/>
              </a:endParaRPr>
            </a:p>
          </p:txBody>
        </p:sp>
        <p:sp>
          <p:nvSpPr>
            <p:cNvPr id="49190" name="Rectangle 74"/>
            <p:cNvSpPr>
              <a:spLocks noChangeArrowheads="1"/>
            </p:cNvSpPr>
            <p:nvPr/>
          </p:nvSpPr>
          <p:spPr bwMode="auto">
            <a:xfrm>
              <a:off x="7685" y="4612"/>
              <a:ext cx="1260" cy="1363"/>
            </a:xfrm>
            <a:prstGeom prst="rect">
              <a:avLst/>
            </a:prstGeom>
            <a:noFill/>
            <a:ln w="9525">
              <a:noFill/>
              <a:miter lim="800000"/>
            </a:ln>
          </p:spPr>
          <p:txBody>
            <a:bodyPr wrap="none"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rgbClr val="184F17"/>
                  </a:solidFill>
                  <a:effectLst>
                    <a:outerShdw blurRad="38100" dist="38100" dir="2700000" algn="tl">
                      <a:srgbClr val="C0C0C0"/>
                    </a:outerShdw>
                  </a:effectLst>
                  <a:uLnTx/>
                  <a:uFillTx/>
                  <a:latin typeface="HY견고딕" pitchFamily="2" charset="-127"/>
                  <a:ea typeface="宋体" panose="02010600030101010101" pitchFamily="2" charset="-122"/>
                  <a:cs typeface="+mn-cs"/>
                </a:rPr>
                <a:t>3.</a:t>
              </a:r>
              <a:endParaRPr kumimoji="0" lang="zh-CN" altLang="en-US" sz="1600" b="1" i="0" u="none" strike="noStrike" kern="1200" cap="none" spc="0" normalizeH="0" baseline="0" noProof="0" smtClean="0">
                <a:ln>
                  <a:noFill/>
                </a:ln>
                <a:solidFill>
                  <a:srgbClr val="000000"/>
                </a:solidFill>
                <a:effectLst/>
                <a:uLnTx/>
                <a:uFillTx/>
                <a:latin typeface="HY견고딕" pitchFamily="2" charset="-127"/>
                <a:ea typeface="宋体" panose="02010600030101010101" pitchFamily="2" charset="-122"/>
                <a:cs typeface="+mn-cs"/>
              </a:endParaRPr>
            </a:p>
          </p:txBody>
        </p:sp>
        <p:sp>
          <p:nvSpPr>
            <p:cNvPr id="49191" name="Rectangle 75"/>
            <p:cNvSpPr>
              <a:spLocks noChangeArrowheads="1"/>
            </p:cNvSpPr>
            <p:nvPr/>
          </p:nvSpPr>
          <p:spPr bwMode="auto">
            <a:xfrm>
              <a:off x="4162" y="4612"/>
              <a:ext cx="1260" cy="1363"/>
            </a:xfrm>
            <a:prstGeom prst="rect">
              <a:avLst/>
            </a:prstGeom>
            <a:noFill/>
            <a:ln w="9525">
              <a:noFill/>
              <a:miter lim="800000"/>
            </a:ln>
          </p:spPr>
          <p:txBody>
            <a:bodyPr wrap="none"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rgbClr val="184F17"/>
                  </a:solidFill>
                  <a:effectLst>
                    <a:outerShdw blurRad="38100" dist="38100" dir="2700000" algn="tl">
                      <a:srgbClr val="C0C0C0"/>
                    </a:outerShdw>
                  </a:effectLst>
                  <a:uLnTx/>
                  <a:uFillTx/>
                  <a:latin typeface="HY견고딕" pitchFamily="2" charset="-127"/>
                  <a:ea typeface="宋体" panose="02010600030101010101" pitchFamily="2" charset="-122"/>
                  <a:cs typeface="+mn-cs"/>
                </a:rPr>
                <a:t>4.</a:t>
              </a:r>
              <a:endParaRPr kumimoji="0" lang="zh-CN" altLang="en-US" sz="1200" b="1" i="0" u="none" strike="noStrike" kern="1200" cap="none" spc="0" normalizeH="0" baseline="0" noProof="0" smtClean="0">
                <a:ln>
                  <a:noFill/>
                </a:ln>
                <a:solidFill>
                  <a:srgbClr val="6B5141"/>
                </a:solidFill>
                <a:effectLst/>
                <a:uLnTx/>
                <a:uFillTx/>
                <a:latin typeface="HY견고딕" pitchFamily="2" charset="-127"/>
                <a:ea typeface="宋体" panose="02010600030101010101" pitchFamily="2" charset="-122"/>
                <a:cs typeface="+mn-cs"/>
              </a:endParaRPr>
            </a:p>
          </p:txBody>
        </p:sp>
        <p:sp>
          <p:nvSpPr>
            <p:cNvPr id="49192" name="Rectangle 76"/>
            <p:cNvSpPr>
              <a:spLocks noChangeArrowheads="1"/>
            </p:cNvSpPr>
            <p:nvPr/>
          </p:nvSpPr>
          <p:spPr bwMode="auto">
            <a:xfrm>
              <a:off x="3315" y="2164"/>
              <a:ext cx="1261" cy="1364"/>
            </a:xfrm>
            <a:prstGeom prst="rect">
              <a:avLst/>
            </a:prstGeom>
            <a:noFill/>
            <a:ln w="9525">
              <a:noFill/>
              <a:miter lim="800000"/>
            </a:ln>
          </p:spPr>
          <p:txBody>
            <a:bodyPr wrap="none"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smtClean="0">
                  <a:ln>
                    <a:noFill/>
                  </a:ln>
                  <a:solidFill>
                    <a:srgbClr val="184F17"/>
                  </a:solidFill>
                  <a:effectLst>
                    <a:outerShdw blurRad="38100" dist="38100" dir="2700000" algn="tl">
                      <a:srgbClr val="C0C0C0"/>
                    </a:outerShdw>
                  </a:effectLst>
                  <a:uLnTx/>
                  <a:uFillTx/>
                  <a:latin typeface="HY견고딕" pitchFamily="2" charset="-127"/>
                  <a:ea typeface="宋体" panose="02010600030101010101" pitchFamily="2" charset="-122"/>
                  <a:cs typeface="+mn-cs"/>
                </a:rPr>
                <a:t>5.</a:t>
              </a:r>
              <a:endParaRPr kumimoji="0" lang="zh-CN" altLang="en-US" sz="1200" b="1" i="0" u="none" strike="noStrike" kern="1200" cap="none" spc="0" normalizeH="0" baseline="0" noProof="0" smtClean="0">
                <a:ln>
                  <a:noFill/>
                </a:ln>
                <a:solidFill>
                  <a:srgbClr val="6B5141"/>
                </a:solidFill>
                <a:effectLst/>
                <a:uLnTx/>
                <a:uFillTx/>
                <a:latin typeface="HY견고딕" pitchFamily="2" charset="-127"/>
                <a:ea typeface="宋体" panose="02010600030101010101" pitchFamily="2" charset="-122"/>
                <a:cs typeface="+mn-cs"/>
              </a:endParaRPr>
            </a:p>
          </p:txBody>
        </p:sp>
        <p:sp>
          <p:nvSpPr>
            <p:cNvPr id="214056" name="文本框 49192"/>
            <p:cNvSpPr txBox="1"/>
            <p:nvPr/>
          </p:nvSpPr>
          <p:spPr>
            <a:xfrm>
              <a:off x="7722" y="434"/>
              <a:ext cx="4083" cy="1317"/>
            </a:xfrm>
            <a:prstGeom prst="rect">
              <a:avLst/>
            </a:prstGeom>
            <a:noFill/>
            <a:ln w="9525">
              <a:noFill/>
            </a:ln>
          </p:spPr>
          <p:txBody>
            <a:bodyPr anchor="t">
              <a:spAutoFit/>
            </a:bodyPr>
            <a:lstStyle/>
            <a:p>
              <a:pPr algn="just"/>
              <a:r>
                <a:rPr lang="zh-CN" altLang="en-US" b="0" dirty="0">
                  <a:latin typeface="宋体" panose="02010600030101010101" pitchFamily="2" charset="-122"/>
                  <a:ea typeface="黑体" panose="02010609060101010101" charset="-122"/>
                  <a:sym typeface="宋体" panose="02010600030101010101" pitchFamily="2" charset="-122"/>
                </a:rPr>
                <a:t>以</a:t>
              </a:r>
              <a:r>
                <a:rPr lang="zh-CN" altLang="en-US" b="1" dirty="0">
                  <a:solidFill>
                    <a:srgbClr val="0070C0"/>
                  </a:solidFill>
                  <a:latin typeface="宋体" panose="02010600030101010101" pitchFamily="2" charset="-122"/>
                  <a:ea typeface="黑体" panose="02010609060101010101" charset="-122"/>
                  <a:sym typeface="宋体" panose="02010600030101010101" pitchFamily="2" charset="-122"/>
                </a:rPr>
                <a:t>高效率</a:t>
              </a:r>
              <a:r>
                <a:rPr lang="zh-CN" altLang="en-US" b="0" dirty="0">
                  <a:latin typeface="宋体" panose="02010600030101010101" pitchFamily="2" charset="-122"/>
                  <a:ea typeface="黑体" panose="02010609060101010101" charset="-122"/>
                  <a:sym typeface="宋体" panose="02010600030101010101" pitchFamily="2" charset="-122"/>
                </a:rPr>
                <a:t>为原则组织管理机构</a:t>
              </a:r>
              <a:endParaRPr lang="zh-CN" altLang="en-US" dirty="0">
                <a:latin typeface="Arial" panose="020B0604020202020204" pitchFamily="34" charset="0"/>
                <a:ea typeface="黑体" panose="02010609060101010101" charset="-122"/>
              </a:endParaRPr>
            </a:p>
          </p:txBody>
        </p:sp>
        <p:sp>
          <p:nvSpPr>
            <p:cNvPr id="214057" name="文本框 49193"/>
            <p:cNvSpPr txBox="1"/>
            <p:nvPr/>
          </p:nvSpPr>
          <p:spPr>
            <a:xfrm>
              <a:off x="9980" y="2129"/>
              <a:ext cx="3795" cy="1881"/>
            </a:xfrm>
            <a:prstGeom prst="rect">
              <a:avLst/>
            </a:prstGeom>
            <a:noFill/>
            <a:ln w="9525">
              <a:noFill/>
            </a:ln>
          </p:spPr>
          <p:txBody>
            <a:bodyPr wrap="square" anchor="t">
              <a:spAutoFit/>
            </a:bodyPr>
            <a:lstStyle/>
            <a:p>
              <a:pPr algn="just"/>
              <a:r>
                <a:rPr lang="zh-CN" altLang="en-US" b="0" dirty="0">
                  <a:latin typeface="宋体" panose="02010600030101010101" pitchFamily="2" charset="-122"/>
                  <a:ea typeface="黑体" panose="02010609060101010101" charset="-122"/>
                  <a:sym typeface="宋体" panose="02010600030101010101" pitchFamily="2" charset="-122"/>
                </a:rPr>
                <a:t>以不断</a:t>
              </a:r>
              <a:r>
                <a:rPr lang="zh-CN" altLang="en-US" b="1" dirty="0">
                  <a:solidFill>
                    <a:srgbClr val="0070C0"/>
                  </a:solidFill>
                  <a:latin typeface="宋体" panose="02010600030101010101" pitchFamily="2" charset="-122"/>
                  <a:ea typeface="黑体" panose="02010609060101010101" charset="-122"/>
                  <a:sym typeface="宋体" panose="02010600030101010101" pitchFamily="2" charset="-122"/>
                </a:rPr>
                <a:t>满足社会需要</a:t>
              </a:r>
              <a:r>
                <a:rPr lang="zh-CN" altLang="en-US" b="0" dirty="0">
                  <a:latin typeface="宋体" panose="02010600030101010101" pitchFamily="2" charset="-122"/>
                  <a:ea typeface="黑体" panose="02010609060101010101" charset="-122"/>
                  <a:sym typeface="宋体" panose="02010600030101010101" pitchFamily="2" charset="-122"/>
                </a:rPr>
                <a:t>为原则开展商务活动</a:t>
              </a:r>
            </a:p>
          </p:txBody>
        </p:sp>
        <p:sp>
          <p:nvSpPr>
            <p:cNvPr id="214058" name="文本框 49194"/>
            <p:cNvSpPr txBox="1"/>
            <p:nvPr/>
          </p:nvSpPr>
          <p:spPr>
            <a:xfrm>
              <a:off x="9187" y="4590"/>
              <a:ext cx="4651" cy="1317"/>
            </a:xfrm>
            <a:prstGeom prst="rect">
              <a:avLst/>
            </a:prstGeom>
            <a:noFill/>
            <a:ln w="9525">
              <a:noFill/>
            </a:ln>
          </p:spPr>
          <p:txBody>
            <a:bodyPr wrap="square" anchor="t">
              <a:spAutoFit/>
            </a:bodyPr>
            <a:lstStyle/>
            <a:p>
              <a:pPr algn="just"/>
              <a:r>
                <a:rPr lang="zh-CN" altLang="en-US" b="0" dirty="0">
                  <a:latin typeface="宋体" panose="02010600030101010101" pitchFamily="2" charset="-122"/>
                  <a:ea typeface="黑体" panose="02010609060101010101" charset="-122"/>
                  <a:sym typeface="宋体" panose="02010600030101010101" pitchFamily="2" charset="-122"/>
                </a:rPr>
                <a:t>利用市场经济手段获得</a:t>
              </a:r>
              <a:r>
                <a:rPr lang="zh-CN" altLang="en-US" b="0" dirty="0">
                  <a:solidFill>
                    <a:srgbClr val="0070C0"/>
                  </a:solidFill>
                  <a:latin typeface="宋体" panose="02010600030101010101" pitchFamily="2" charset="-122"/>
                  <a:ea typeface="黑体" panose="02010609060101010101" charset="-122"/>
                  <a:sym typeface="宋体" panose="02010600030101010101" pitchFamily="2" charset="-122"/>
                </a:rPr>
                <a:t>最大的仓储资源的配置</a:t>
              </a:r>
            </a:p>
          </p:txBody>
        </p:sp>
        <p:sp>
          <p:nvSpPr>
            <p:cNvPr id="214059" name="文本框 49195"/>
            <p:cNvSpPr txBox="1"/>
            <p:nvPr/>
          </p:nvSpPr>
          <p:spPr>
            <a:xfrm>
              <a:off x="-89" y="4590"/>
              <a:ext cx="4044" cy="1317"/>
            </a:xfrm>
            <a:prstGeom prst="rect">
              <a:avLst/>
            </a:prstGeom>
            <a:noFill/>
            <a:ln w="9525">
              <a:noFill/>
            </a:ln>
          </p:spPr>
          <p:txBody>
            <a:bodyPr wrap="square" anchor="t">
              <a:spAutoFit/>
            </a:bodyPr>
            <a:lstStyle/>
            <a:p>
              <a:pPr algn="just"/>
              <a:r>
                <a:rPr lang="zh-CN" altLang="en-US" b="0" dirty="0">
                  <a:latin typeface="宋体" panose="02010600030101010101" pitchFamily="2" charset="-122"/>
                  <a:ea typeface="黑体" panose="02010609060101010101" charset="-122"/>
                  <a:sym typeface="宋体" panose="02010600030101010101" pitchFamily="2" charset="-122"/>
                </a:rPr>
                <a:t>以</a:t>
              </a:r>
              <a:r>
                <a:rPr lang="zh-CN" altLang="en-US" b="0" dirty="0">
                  <a:solidFill>
                    <a:srgbClr val="0070C0"/>
                  </a:solidFill>
                  <a:latin typeface="宋体" panose="02010600030101010101" pitchFamily="2" charset="-122"/>
                  <a:ea typeface="黑体" panose="02010609060101010101" charset="-122"/>
                  <a:sym typeface="宋体" panose="02010600030101010101" pitchFamily="2" charset="-122"/>
                </a:rPr>
                <a:t>高效率、低成本</a:t>
              </a:r>
              <a:r>
                <a:rPr lang="zh-CN" altLang="en-US" b="0" dirty="0">
                  <a:latin typeface="宋体" panose="02010600030101010101" pitchFamily="2" charset="-122"/>
                  <a:ea typeface="黑体" panose="02010609060101010101" charset="-122"/>
                  <a:sym typeface="宋体" panose="02010600030101010101" pitchFamily="2" charset="-122"/>
                </a:rPr>
                <a:t>为原则组织仓储生产</a:t>
              </a:r>
            </a:p>
          </p:txBody>
        </p:sp>
        <p:sp>
          <p:nvSpPr>
            <p:cNvPr id="214060" name="文本框 49196"/>
            <p:cNvSpPr txBox="1"/>
            <p:nvPr/>
          </p:nvSpPr>
          <p:spPr>
            <a:xfrm>
              <a:off x="-435" y="2095"/>
              <a:ext cx="3641" cy="1881"/>
            </a:xfrm>
            <a:prstGeom prst="rect">
              <a:avLst/>
            </a:prstGeom>
            <a:noFill/>
            <a:ln w="9525">
              <a:noFill/>
            </a:ln>
          </p:spPr>
          <p:txBody>
            <a:bodyPr wrap="square" anchor="t">
              <a:spAutoFit/>
            </a:bodyPr>
            <a:lstStyle/>
            <a:p>
              <a:pPr algn="just"/>
              <a:r>
                <a:rPr lang="zh-CN" altLang="en-US" b="0" dirty="0">
                  <a:latin typeface="宋体" panose="02010600030101010101" pitchFamily="2" charset="-122"/>
                  <a:ea typeface="黑体" panose="02010609060101010101" charset="-122"/>
                  <a:sym typeface="宋体" panose="02010600030101010101" pitchFamily="2" charset="-122"/>
                </a:rPr>
                <a:t>以</a:t>
              </a:r>
              <a:r>
                <a:rPr lang="zh-CN" altLang="en-US" b="0" dirty="0">
                  <a:solidFill>
                    <a:srgbClr val="0070C0"/>
                  </a:solidFill>
                  <a:latin typeface="宋体" panose="02010600030101010101" pitchFamily="2" charset="-122"/>
                  <a:ea typeface="黑体" panose="02010609060101010101" charset="-122"/>
                  <a:sym typeface="宋体" panose="02010600030101010101" pitchFamily="2" charset="-122"/>
                </a:rPr>
                <a:t>优质服务、讲信用</a:t>
              </a:r>
              <a:r>
                <a:rPr lang="zh-CN" altLang="en-US" b="0" dirty="0">
                  <a:latin typeface="宋体" panose="02010600030101010101" pitchFamily="2" charset="-122"/>
                  <a:ea typeface="黑体" panose="02010609060101010101" charset="-122"/>
                  <a:sym typeface="宋体" panose="02010600030101010101" pitchFamily="2" charset="-122"/>
                </a:rPr>
                <a:t>为原则建立企业形象</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七、仓储业形态与设施</a:t>
              </a:r>
              <a:r>
                <a:rPr lang="zh-CN" altLang="en-US" b="1" dirty="0">
                  <a:solidFill>
                    <a:srgbClr val="0474B6"/>
                  </a:solidFill>
                  <a:latin typeface="微软雅黑" panose="020B0503020204020204" pitchFamily="34" charset="-122"/>
                  <a:ea typeface="微软雅黑" panose="020B0503020204020204" pitchFamily="34" charset="-122"/>
                  <a:sym typeface="+mn-ea"/>
                </a:rPr>
                <a:t>设备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755576" y="1465781"/>
            <a:ext cx="1978427" cy="461665"/>
          </a:xfrm>
          <a:prstGeom prst="rect">
            <a:avLst/>
          </a:prstGeom>
        </p:spPr>
        <p:txBody>
          <a:bodyPr wrap="none">
            <a:spAutoFit/>
          </a:bodyPr>
          <a:lstStyle/>
          <a:p>
            <a:r>
              <a:rPr lang="en-US" altLang="zh-CN" sz="2400" dirty="0" smtClean="0">
                <a:solidFill>
                  <a:srgbClr val="0474B6"/>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smtClean="0">
                <a:solidFill>
                  <a:srgbClr val="0474B6"/>
                </a:solidFill>
                <a:latin typeface="微软雅黑" panose="020B0503020204020204" pitchFamily="34" charset="-122"/>
                <a:ea typeface="微软雅黑" panose="020B0503020204020204" pitchFamily="34" charset="-122"/>
                <a:cs typeface="微软雅黑" panose="020B0503020204020204" pitchFamily="34" charset="-122"/>
              </a:rPr>
              <a:t>仓储业形态</a:t>
            </a:r>
            <a:endParaRPr lang="zh-CN" altLang="en-US" sz="2400"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七、仓储中的设施设备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99795" y="1131570"/>
            <a:ext cx="7272655" cy="368300"/>
          </a:xfrm>
          <a:prstGeom prst="rect">
            <a:avLst/>
          </a:prstGeom>
          <a:noFill/>
        </p:spPr>
        <p:txBody>
          <a:bodyPr wrap="square" rtlCol="0" anchor="t">
            <a:spAutoFit/>
          </a:bodyPr>
          <a:lstStyle/>
          <a:p>
            <a:pPr algn="ctr"/>
            <a:r>
              <a:rPr lang="zh-CN" altLang="en-US" b="1">
                <a:latin typeface="微软雅黑" panose="020B0503020204020204" pitchFamily="34" charset="-122"/>
                <a:ea typeface="微软雅黑" panose="020B0503020204020204" pitchFamily="34" charset="-122"/>
              </a:rPr>
              <a:t>现代仓储技术和设备的集成：亚洲一号仓（视频）</a:t>
            </a:r>
          </a:p>
        </p:txBody>
      </p:sp>
      <p:sp>
        <p:nvSpPr>
          <p:cNvPr id="3" name="文本框 2"/>
          <p:cNvSpPr txBox="1"/>
          <p:nvPr/>
        </p:nvSpPr>
        <p:spPr>
          <a:xfrm>
            <a:off x="539750" y="1563370"/>
            <a:ext cx="7612380" cy="645160"/>
          </a:xfrm>
          <a:prstGeom prst="rect">
            <a:avLst/>
          </a:prstGeom>
          <a:noFill/>
        </p:spPr>
        <p:txBody>
          <a:bodyPr wrap="square" rtlCol="0" anchor="t">
            <a:spAutoFit/>
          </a:bodyPr>
          <a:lstStyle/>
          <a:p>
            <a:pPr algn="ctr"/>
            <a:r>
              <a:rPr lang="zh-CN" altLang="en-US" dirty="0"/>
              <a:t>https://www.bilibili.com/video/BV1xr4y1q7Jt/?spm_id_from=333.337.search-card.all.click&amp;vd_source=b13db3e6cacd4268525c818d0d4cc9e4</a:t>
            </a:r>
          </a:p>
        </p:txBody>
      </p:sp>
      <p:pic>
        <p:nvPicPr>
          <p:cNvPr id="6" name="图片 5"/>
          <p:cNvPicPr>
            <a:picLocks noChangeAspect="1"/>
          </p:cNvPicPr>
          <p:nvPr/>
        </p:nvPicPr>
        <p:blipFill>
          <a:blip r:embed="rId3"/>
          <a:stretch>
            <a:fillRect/>
          </a:stretch>
        </p:blipFill>
        <p:spPr>
          <a:xfrm>
            <a:off x="644525" y="2135505"/>
            <a:ext cx="7854950" cy="259524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七、仓储中的设施设备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99795" y="1131570"/>
            <a:ext cx="7272655" cy="368300"/>
          </a:xfrm>
          <a:prstGeom prst="rect">
            <a:avLst/>
          </a:prstGeom>
          <a:noFill/>
        </p:spPr>
        <p:txBody>
          <a:bodyPr wrap="square" rtlCol="0" anchor="t">
            <a:spAutoFit/>
          </a:bodyPr>
          <a:lstStyle/>
          <a:p>
            <a:pPr algn="ctr"/>
            <a:r>
              <a:rPr lang="zh-CN" altLang="en-US" b="1">
                <a:latin typeface="微软雅黑" panose="020B0503020204020204" pitchFamily="34" charset="-122"/>
                <a:ea typeface="微软雅黑" panose="020B0503020204020204" pitchFamily="34" charset="-122"/>
              </a:rPr>
              <a:t>地牛的使用方法（视频）</a:t>
            </a:r>
          </a:p>
        </p:txBody>
      </p:sp>
      <p:sp>
        <p:nvSpPr>
          <p:cNvPr id="5" name="文本框 4"/>
          <p:cNvSpPr txBox="1"/>
          <p:nvPr/>
        </p:nvSpPr>
        <p:spPr>
          <a:xfrm>
            <a:off x="539750" y="1563370"/>
            <a:ext cx="7612380" cy="368300"/>
          </a:xfrm>
          <a:prstGeom prst="rect">
            <a:avLst/>
          </a:prstGeom>
          <a:noFill/>
        </p:spPr>
        <p:txBody>
          <a:bodyPr wrap="square" rtlCol="0" anchor="t">
            <a:spAutoFit/>
          </a:bodyPr>
          <a:lstStyle/>
          <a:p>
            <a:pPr algn="ctr"/>
            <a:r>
              <a:rPr lang="zh-CN" altLang="en-US" dirty="0"/>
              <a:t>https://www.ixigua.com/6837293744383853060?wid_try=1</a:t>
            </a:r>
          </a:p>
        </p:txBody>
      </p:sp>
      <p:pic>
        <p:nvPicPr>
          <p:cNvPr id="6" name="图片 5"/>
          <p:cNvPicPr>
            <a:picLocks noChangeAspect="1"/>
          </p:cNvPicPr>
          <p:nvPr/>
        </p:nvPicPr>
        <p:blipFill>
          <a:blip r:embed="rId3"/>
          <a:stretch>
            <a:fillRect/>
          </a:stretch>
        </p:blipFill>
        <p:spPr>
          <a:xfrm>
            <a:off x="611505" y="2139315"/>
            <a:ext cx="7616825" cy="255079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微软雅黑" panose="020B0503020204020204" pitchFamily="34" charset="-122"/>
                  <a:ea typeface="微软雅黑" panose="020B0503020204020204" pitchFamily="34" charset="-122"/>
                  <a:sym typeface="+mn-ea"/>
                </a:rPr>
                <a:t>七、仓储中的设施设备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99795" y="1131570"/>
            <a:ext cx="7272655" cy="368300"/>
          </a:xfrm>
          <a:prstGeom prst="rect">
            <a:avLst/>
          </a:prstGeom>
          <a:noFill/>
        </p:spPr>
        <p:txBody>
          <a:bodyPr wrap="square" rtlCol="0" anchor="t">
            <a:spAutoFit/>
          </a:bodyPr>
          <a:lstStyle/>
          <a:p>
            <a:pPr algn="ctr"/>
            <a:r>
              <a:rPr lang="zh-CN" altLang="en-US" b="1" dirty="0">
                <a:latin typeface="微软雅黑" panose="020B0503020204020204" pitchFamily="34" charset="-122"/>
                <a:ea typeface="微软雅黑" panose="020B0503020204020204" pitchFamily="34" charset="-122"/>
              </a:rPr>
              <a:t>叉车的使用方法（视频）</a:t>
            </a:r>
          </a:p>
        </p:txBody>
      </p:sp>
      <p:sp>
        <p:nvSpPr>
          <p:cNvPr id="5" name="文本框 4"/>
          <p:cNvSpPr txBox="1"/>
          <p:nvPr/>
        </p:nvSpPr>
        <p:spPr>
          <a:xfrm>
            <a:off x="1043608" y="1236820"/>
            <a:ext cx="7612380" cy="645160"/>
          </a:xfrm>
          <a:prstGeom prst="rect">
            <a:avLst/>
          </a:prstGeom>
          <a:noFill/>
        </p:spPr>
        <p:txBody>
          <a:bodyPr wrap="square" rtlCol="0" anchor="t">
            <a:spAutoFit/>
          </a:bodyPr>
          <a:lstStyle/>
          <a:p>
            <a:pPr algn="ctr"/>
            <a:r>
              <a:rPr lang="zh-CN" altLang="en-US" dirty="0"/>
              <a:t>https://www.bilibili.com/video/BV1uy4y1s7TH/?spm_id_from=333.337.search-card.all.click&amp;vd_source=b13db3e6cacd4268525c818d0d4cc9e4</a:t>
            </a:r>
          </a:p>
        </p:txBody>
      </p:sp>
      <p:pic>
        <p:nvPicPr>
          <p:cNvPr id="3" name="图片 2"/>
          <p:cNvPicPr>
            <a:picLocks noChangeAspect="1"/>
          </p:cNvPicPr>
          <p:nvPr/>
        </p:nvPicPr>
        <p:blipFill>
          <a:blip r:embed="rId3"/>
          <a:stretch>
            <a:fillRect/>
          </a:stretch>
        </p:blipFill>
        <p:spPr>
          <a:xfrm>
            <a:off x="899795" y="2139315"/>
            <a:ext cx="6952615" cy="241490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微软雅黑" panose="020B0503020204020204" pitchFamily="34" charset="-122"/>
                  <a:ea typeface="微软雅黑" panose="020B0503020204020204" pitchFamily="34" charset="-122"/>
                  <a:sym typeface="+mn-ea"/>
                </a:rPr>
                <a:t>七、仓储中的设施设备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705" y="1131570"/>
            <a:ext cx="3840480" cy="3415030"/>
          </a:xfrm>
          <a:prstGeom prst="rect">
            <a:avLst/>
          </a:prstGeom>
          <a:noFill/>
        </p:spPr>
        <p:txBody>
          <a:bodyPr wrap="square" rtlCol="0" anchor="t">
            <a:spAutoFit/>
          </a:bodyPr>
          <a:lstStyle/>
          <a:p>
            <a:pPr algn="ctr" fontAlgn="auto">
              <a:lnSpc>
                <a:spcPct val="150000"/>
              </a:lnSpc>
            </a:pPr>
            <a:r>
              <a:rPr lang="zh-CN" altLang="en-US" sz="4800" b="1">
                <a:latin typeface="微软雅黑" panose="020B0503020204020204" pitchFamily="34" charset="-122"/>
                <a:ea typeface="微软雅黑" panose="020B0503020204020204" pitchFamily="34" charset="-122"/>
                <a:sym typeface="+mn-ea"/>
              </a:rPr>
              <a:t>堆垛机</a:t>
            </a:r>
          </a:p>
          <a:p>
            <a:pPr algn="ctr" fontAlgn="auto">
              <a:lnSpc>
                <a:spcPct val="150000"/>
              </a:lnSpc>
            </a:pPr>
            <a:r>
              <a:rPr lang="zh-CN" altLang="en-US" sz="4800" b="1">
                <a:latin typeface="微软雅黑" panose="020B0503020204020204" pitchFamily="34" charset="-122"/>
                <a:ea typeface="微软雅黑" panose="020B0503020204020204" pitchFamily="34" charset="-122"/>
              </a:rPr>
              <a:t>输送设备</a:t>
            </a:r>
          </a:p>
          <a:p>
            <a:pPr algn="ctr" fontAlgn="auto">
              <a:lnSpc>
                <a:spcPct val="150000"/>
              </a:lnSpc>
            </a:pPr>
            <a:r>
              <a:rPr lang="zh-CN" altLang="en-US" sz="4800" b="1">
                <a:latin typeface="微软雅黑" panose="020B0503020204020204" pitchFamily="34" charset="-122"/>
                <a:ea typeface="微软雅黑" panose="020B0503020204020204" pitchFamily="34" charset="-122"/>
              </a:rPr>
              <a:t>货架</a:t>
            </a:r>
          </a:p>
        </p:txBody>
      </p:sp>
      <p:pic>
        <p:nvPicPr>
          <p:cNvPr id="4" name="图片 3"/>
          <p:cNvPicPr>
            <a:picLocks noChangeAspect="1"/>
          </p:cNvPicPr>
          <p:nvPr/>
        </p:nvPicPr>
        <p:blipFill>
          <a:blip r:embed="rId3"/>
          <a:stretch>
            <a:fillRect/>
          </a:stretch>
        </p:blipFill>
        <p:spPr>
          <a:xfrm>
            <a:off x="5652135" y="915035"/>
            <a:ext cx="2216150" cy="1917700"/>
          </a:xfrm>
          <a:prstGeom prst="rect">
            <a:avLst/>
          </a:prstGeom>
        </p:spPr>
      </p:pic>
      <p:pic>
        <p:nvPicPr>
          <p:cNvPr id="6" name="图片 5"/>
          <p:cNvPicPr>
            <a:picLocks noChangeAspect="1"/>
          </p:cNvPicPr>
          <p:nvPr/>
        </p:nvPicPr>
        <p:blipFill>
          <a:blip r:embed="rId4"/>
          <a:stretch>
            <a:fillRect/>
          </a:stretch>
        </p:blipFill>
        <p:spPr>
          <a:xfrm>
            <a:off x="3491865" y="1995170"/>
            <a:ext cx="1948815" cy="1939925"/>
          </a:xfrm>
          <a:prstGeom prst="rect">
            <a:avLst/>
          </a:prstGeom>
        </p:spPr>
      </p:pic>
      <p:pic>
        <p:nvPicPr>
          <p:cNvPr id="7" name="图片 6"/>
          <p:cNvPicPr>
            <a:picLocks noChangeAspect="1"/>
          </p:cNvPicPr>
          <p:nvPr/>
        </p:nvPicPr>
        <p:blipFill>
          <a:blip r:embed="rId5"/>
          <a:stretch>
            <a:fillRect/>
          </a:stretch>
        </p:blipFill>
        <p:spPr>
          <a:xfrm>
            <a:off x="6228080" y="3147695"/>
            <a:ext cx="2527300" cy="18986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八、库存及库存成本的构成</a:t>
              </a:r>
              <a:r>
                <a:rPr lang="zh-CN" altLang="en-US" b="1" dirty="0" smtClean="0">
                  <a:solidFill>
                    <a:srgbClr val="0474B6"/>
                  </a:solidFill>
                  <a:latin typeface="华文楷体" panose="02010600040101010101" pitchFamily="2" charset="-122"/>
                  <a:ea typeface="华文楷体" panose="02010600040101010101" pitchFamily="2" charset="-122"/>
                  <a:sym typeface="+mn-ea"/>
                </a:rPr>
                <a:t>（）</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38166" y="945547"/>
            <a:ext cx="8267659" cy="2346283"/>
          </a:xfrm>
          <a:prstGeom prst="rect">
            <a:avLst/>
          </a:prstGeom>
          <a:noFill/>
        </p:spPr>
        <p:txBody>
          <a:bodyPr wrap="square" rtlCol="0" anchor="t">
            <a:spAutoFit/>
          </a:bodyPr>
          <a:lstStyle/>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1</a:t>
            </a:r>
            <a:r>
              <a:rPr lang="en-US" altLang="zh-CN" sz="2000" dirty="0">
                <a:solidFill>
                  <a:prstClr val="black"/>
                </a:solidFill>
                <a:latin typeface="微软雅黑" panose="020B0503020204020204" pitchFamily="34" charset="-122"/>
                <a:ea typeface="微软雅黑" panose="020B0503020204020204" pitchFamily="34" charset="-122"/>
              </a:rPr>
              <a:t>.</a:t>
            </a:r>
            <a:r>
              <a:rPr lang="zh-CN" altLang="en-US" sz="2000" dirty="0" smtClean="0">
                <a:solidFill>
                  <a:prstClr val="black"/>
                </a:solidFill>
                <a:latin typeface="微软雅黑" panose="020B0503020204020204" pitchFamily="34" charset="-122"/>
                <a:ea typeface="微软雅黑" panose="020B0503020204020204" pitchFamily="34" charset="-122"/>
              </a:rPr>
              <a:t>订货成本</a:t>
            </a:r>
            <a:endParaRPr lang="en-US" altLang="zh-CN" sz="2000" dirty="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2.</a:t>
            </a:r>
            <a:r>
              <a:rPr lang="zh-CN" altLang="en-US" sz="2000" dirty="0" smtClean="0">
                <a:solidFill>
                  <a:prstClr val="black"/>
                </a:solidFill>
                <a:latin typeface="微软雅黑" panose="020B0503020204020204" pitchFamily="34" charset="-122"/>
                <a:ea typeface="微软雅黑" panose="020B0503020204020204" pitchFamily="34" charset="-122"/>
              </a:rPr>
              <a:t>购</a:t>
            </a:r>
            <a:r>
              <a:rPr lang="zh-CN" altLang="en-US" sz="2000" dirty="0">
                <a:solidFill>
                  <a:prstClr val="black"/>
                </a:solidFill>
                <a:latin typeface="微软雅黑" panose="020B0503020204020204" pitchFamily="34" charset="-122"/>
                <a:ea typeface="微软雅黑" panose="020B0503020204020204" pitchFamily="34" charset="-122"/>
              </a:rPr>
              <a:t>入</a:t>
            </a:r>
            <a:r>
              <a:rPr lang="zh-CN" altLang="en-US" sz="2000" dirty="0" smtClean="0">
                <a:solidFill>
                  <a:prstClr val="black"/>
                </a:solidFill>
                <a:latin typeface="微软雅黑" panose="020B0503020204020204" pitchFamily="34" charset="-122"/>
                <a:ea typeface="微软雅黑" panose="020B0503020204020204" pitchFamily="34" charset="-122"/>
              </a:rPr>
              <a:t>成本</a:t>
            </a:r>
            <a:endParaRPr lang="en-US" altLang="zh-CN" sz="2000" dirty="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3.</a:t>
            </a:r>
            <a:r>
              <a:rPr lang="zh-CN" altLang="en-US" sz="2000" dirty="0" smtClean="0">
                <a:solidFill>
                  <a:prstClr val="black"/>
                </a:solidFill>
                <a:latin typeface="微软雅黑" panose="020B0503020204020204" pitchFamily="34" charset="-122"/>
                <a:ea typeface="微软雅黑" panose="020B0503020204020204" pitchFamily="34" charset="-122"/>
              </a:rPr>
              <a:t>库存</a:t>
            </a:r>
            <a:r>
              <a:rPr lang="zh-CN" altLang="en-US" sz="2000" dirty="0">
                <a:solidFill>
                  <a:prstClr val="black"/>
                </a:solidFill>
                <a:latin typeface="微软雅黑" panose="020B0503020204020204" pitchFamily="34" charset="-122"/>
                <a:ea typeface="微软雅黑" panose="020B0503020204020204" pitchFamily="34" charset="-122"/>
              </a:rPr>
              <a:t>持有</a:t>
            </a:r>
            <a:r>
              <a:rPr lang="zh-CN" altLang="en-US" sz="2000" dirty="0" smtClean="0">
                <a:solidFill>
                  <a:prstClr val="black"/>
                </a:solidFill>
                <a:latin typeface="微软雅黑" panose="020B0503020204020204" pitchFamily="34" charset="-122"/>
                <a:ea typeface="微软雅黑" panose="020B0503020204020204" pitchFamily="34" charset="-122"/>
              </a:rPr>
              <a:t>成本</a:t>
            </a:r>
            <a:endParaRPr lang="en-US" altLang="zh-CN" sz="20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4.</a:t>
            </a:r>
            <a:r>
              <a:rPr lang="zh-CN" altLang="en-US" sz="2000" dirty="0" smtClean="0">
                <a:solidFill>
                  <a:prstClr val="black"/>
                </a:solidFill>
                <a:latin typeface="微软雅黑" panose="020B0503020204020204" pitchFamily="34" charset="-122"/>
                <a:ea typeface="微软雅黑" panose="020B0503020204020204" pitchFamily="34" charset="-122"/>
              </a:rPr>
              <a:t>缺货成本</a:t>
            </a:r>
            <a:endParaRPr lang="en-US" altLang="zh-CN" sz="2000" dirty="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prstClr val="black"/>
                </a:solidFill>
                <a:latin typeface="微软雅黑" panose="020B0503020204020204" pitchFamily="34" charset="-122"/>
                <a:ea typeface="微软雅黑" panose="020B0503020204020204" pitchFamily="34" charset="-122"/>
              </a:rPr>
              <a:t>5.</a:t>
            </a:r>
            <a:r>
              <a:rPr lang="zh-CN" altLang="en-US" sz="2000" dirty="0" smtClean="0">
                <a:solidFill>
                  <a:prstClr val="black"/>
                </a:solidFill>
                <a:latin typeface="微软雅黑" panose="020B0503020204020204" pitchFamily="34" charset="-122"/>
                <a:ea typeface="微软雅黑" panose="020B0503020204020204" pitchFamily="34" charset="-122"/>
              </a:rPr>
              <a:t>物流成本</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854449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FF0000"/>
                  </a:solidFill>
                  <a:latin typeface="华文楷体" panose="02010600040101010101" pitchFamily="2" charset="-122"/>
                  <a:ea typeface="华文楷体" panose="02010600040101010101" pitchFamily="2" charset="-122"/>
                  <a:sym typeface="+mn-ea"/>
                </a:rPr>
                <a:t>九、库存控制方法（</a:t>
              </a:r>
              <a:r>
                <a:rPr lang="en-US" altLang="zh-CN" b="1" dirty="0" smtClean="0">
                  <a:solidFill>
                    <a:srgbClr val="FF0000"/>
                  </a:solidFill>
                  <a:latin typeface="华文楷体" panose="02010600040101010101" pitchFamily="2" charset="-122"/>
                  <a:ea typeface="华文楷体" panose="02010600040101010101" pitchFamily="2" charset="-122"/>
                  <a:sym typeface="+mn-ea"/>
                </a:rPr>
                <a:t>4.6-13</a:t>
              </a:r>
              <a:r>
                <a:rPr lang="zh-CN" altLang="en-US" b="1" dirty="0" smtClean="0">
                  <a:solidFill>
                    <a:srgbClr val="0474B6"/>
                  </a:solidFill>
                  <a:latin typeface="华文楷体" panose="02010600040101010101" pitchFamily="2" charset="-122"/>
                  <a:ea typeface="华文楷体" panose="02010600040101010101" pitchFamily="2" charset="-122"/>
                  <a:sym typeface="+mn-ea"/>
                </a:rPr>
                <a:t>）</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36789" y="1059582"/>
            <a:ext cx="8267659" cy="2862322"/>
          </a:xfrm>
          <a:prstGeom prst="rect">
            <a:avLst/>
          </a:prstGeom>
          <a:noFill/>
        </p:spPr>
        <p:txBody>
          <a:bodyPr wrap="square" rtlCol="0" anchor="t">
            <a:spAutoFit/>
          </a:bodyPr>
          <a:lstStyle/>
          <a:p>
            <a:r>
              <a:rPr lang="zh-CN" altLang="en-US" sz="2000" dirty="0">
                <a:solidFill>
                  <a:prstClr val="black"/>
                </a:solidFill>
                <a:latin typeface="微软雅黑" panose="020B0503020204020204" pitchFamily="34" charset="-122"/>
                <a:ea typeface="微软雅黑" panose="020B0503020204020204" pitchFamily="34" charset="-122"/>
              </a:rPr>
              <a:t>库存成本是在整个库存过程中所发生的全部费用。包括</a:t>
            </a:r>
            <a:r>
              <a:rPr lang="zh-CN" altLang="en-US" sz="2000" dirty="0" smtClean="0">
                <a:solidFill>
                  <a:prstClr val="black"/>
                </a:solidFill>
                <a:latin typeface="微软雅黑" panose="020B0503020204020204" pitchFamily="34" charset="-122"/>
                <a:ea typeface="微软雅黑" panose="020B0503020204020204" pitchFamily="34" charset="-122"/>
              </a:rPr>
              <a:t>：（</a:t>
            </a:r>
            <a:r>
              <a:rPr lang="en-US" altLang="zh-CN" sz="2000" dirty="0" smtClean="0">
                <a:solidFill>
                  <a:prstClr val="black"/>
                </a:solidFill>
                <a:latin typeface="微软雅黑" panose="020B0503020204020204" pitchFamily="34" charset="-122"/>
                <a:ea typeface="微软雅黑" panose="020B0503020204020204" pitchFamily="34" charset="-122"/>
              </a:rPr>
              <a:t>1</a:t>
            </a:r>
            <a:r>
              <a:rPr lang="en-US" altLang="zh-CN" sz="2000" dirty="0">
                <a:solidFill>
                  <a:prstClr val="black"/>
                </a:solidFill>
                <a:latin typeface="微软雅黑" panose="020B0503020204020204" pitchFamily="34" charset="-122"/>
                <a:ea typeface="微软雅黑" panose="020B0503020204020204" pitchFamily="34" charset="-122"/>
              </a:rPr>
              <a:t>)</a:t>
            </a:r>
            <a:r>
              <a:rPr lang="zh-CN" altLang="en-US" sz="2000" dirty="0">
                <a:solidFill>
                  <a:prstClr val="black"/>
                </a:solidFill>
                <a:latin typeface="微软雅黑" panose="020B0503020204020204" pitchFamily="34" charset="-122"/>
                <a:ea typeface="微软雅黑" panose="020B0503020204020204" pitchFamily="34" charset="-122"/>
              </a:rPr>
              <a:t>订货成本。（</a:t>
            </a:r>
            <a:r>
              <a:rPr lang="en-US" altLang="zh-CN" sz="2000" dirty="0">
                <a:solidFill>
                  <a:prstClr val="black"/>
                </a:solidFill>
                <a:latin typeface="微软雅黑" panose="020B0503020204020204" pitchFamily="34" charset="-122"/>
                <a:ea typeface="微软雅黑" panose="020B0503020204020204" pitchFamily="34" charset="-122"/>
              </a:rPr>
              <a:t>2)</a:t>
            </a:r>
            <a:r>
              <a:rPr lang="zh-CN" altLang="en-US" sz="2000" dirty="0">
                <a:solidFill>
                  <a:prstClr val="black"/>
                </a:solidFill>
                <a:latin typeface="微软雅黑" panose="020B0503020204020204" pitchFamily="34" charset="-122"/>
                <a:ea typeface="微软雅黑" panose="020B0503020204020204" pitchFamily="34" charset="-122"/>
              </a:rPr>
              <a:t>购入成本，即用于购买或生产该产品所支出的费用，与购买量或生产量有关。（</a:t>
            </a:r>
            <a:r>
              <a:rPr lang="en-US" altLang="zh-CN" sz="2000" dirty="0">
                <a:solidFill>
                  <a:prstClr val="black"/>
                </a:solidFill>
                <a:latin typeface="微软雅黑" panose="020B0503020204020204" pitchFamily="34" charset="-122"/>
                <a:ea typeface="微软雅黑" panose="020B0503020204020204" pitchFamily="34" charset="-122"/>
              </a:rPr>
              <a:t>3)</a:t>
            </a:r>
            <a:r>
              <a:rPr lang="zh-CN" altLang="en-US" sz="2000" dirty="0">
                <a:solidFill>
                  <a:prstClr val="black"/>
                </a:solidFill>
                <a:latin typeface="微软雅黑" panose="020B0503020204020204" pitchFamily="34" charset="-122"/>
                <a:ea typeface="微软雅黑" panose="020B0503020204020204" pitchFamily="34" charset="-122"/>
              </a:rPr>
              <a:t>库存持有成本，即为保持存货而发生的成本，通常指货物从入库到出库期间所发生的成本。（</a:t>
            </a:r>
            <a:r>
              <a:rPr lang="en-US" altLang="zh-CN" sz="2000" dirty="0">
                <a:solidFill>
                  <a:prstClr val="black"/>
                </a:solidFill>
                <a:latin typeface="微软雅黑" panose="020B0503020204020204" pitchFamily="34" charset="-122"/>
                <a:ea typeface="微软雅黑" panose="020B0503020204020204" pitchFamily="34" charset="-122"/>
              </a:rPr>
              <a:t>4)</a:t>
            </a:r>
            <a:r>
              <a:rPr lang="zh-CN" altLang="en-US" sz="2000" dirty="0">
                <a:solidFill>
                  <a:prstClr val="black"/>
                </a:solidFill>
                <a:latin typeface="微软雅黑" panose="020B0503020204020204" pitchFamily="34" charset="-122"/>
                <a:ea typeface="微软雅黑" panose="020B0503020204020204" pitchFamily="34" charset="-122"/>
              </a:rPr>
              <a:t>缺货成本。（</a:t>
            </a:r>
            <a:r>
              <a:rPr lang="en-US" altLang="zh-CN" sz="2000" dirty="0">
                <a:solidFill>
                  <a:prstClr val="black"/>
                </a:solidFill>
                <a:latin typeface="微软雅黑" panose="020B0503020204020204" pitchFamily="34" charset="-122"/>
                <a:ea typeface="微软雅黑" panose="020B0503020204020204" pitchFamily="34" charset="-122"/>
              </a:rPr>
              <a:t>5)</a:t>
            </a:r>
            <a:r>
              <a:rPr lang="zh-CN" altLang="en-US" sz="2000" dirty="0">
                <a:solidFill>
                  <a:prstClr val="black"/>
                </a:solidFill>
                <a:latin typeface="微软雅黑" panose="020B0503020204020204" pitchFamily="34" charset="-122"/>
                <a:ea typeface="微软雅黑" panose="020B0503020204020204" pitchFamily="34" charset="-122"/>
              </a:rPr>
              <a:t>物流成本，即货物从供应商处运到仓库，以及从仓库运到用户手中所需的成本，也可合并到前述的（</a:t>
            </a:r>
            <a:r>
              <a:rPr lang="en-US" altLang="zh-CN" sz="2000" dirty="0">
                <a:solidFill>
                  <a:prstClr val="black"/>
                </a:solidFill>
                <a:latin typeface="微软雅黑" panose="020B0503020204020204" pitchFamily="34" charset="-122"/>
                <a:ea typeface="微软雅黑" panose="020B0503020204020204" pitchFamily="34" charset="-122"/>
              </a:rPr>
              <a:t>1)</a:t>
            </a:r>
            <a:r>
              <a:rPr lang="zh-CN" altLang="en-US" sz="2000" dirty="0">
                <a:solidFill>
                  <a:prstClr val="black"/>
                </a:solidFill>
                <a:latin typeface="微软雅黑" panose="020B0503020204020204" pitchFamily="34" charset="-122"/>
                <a:ea typeface="微软雅黑" panose="020B0503020204020204" pitchFamily="34" charset="-122"/>
              </a:rPr>
              <a:t>与（</a:t>
            </a:r>
            <a:r>
              <a:rPr lang="en-US" altLang="zh-CN" sz="2000" dirty="0">
                <a:solidFill>
                  <a:prstClr val="black"/>
                </a:solidFill>
                <a:latin typeface="微软雅黑" panose="020B0503020204020204" pitchFamily="34" charset="-122"/>
                <a:ea typeface="微软雅黑" panose="020B0503020204020204" pitchFamily="34" charset="-122"/>
              </a:rPr>
              <a:t>2)</a:t>
            </a:r>
            <a:r>
              <a:rPr lang="zh-CN" altLang="en-US" sz="2000" dirty="0">
                <a:solidFill>
                  <a:prstClr val="black"/>
                </a:solidFill>
                <a:latin typeface="微软雅黑" panose="020B0503020204020204" pitchFamily="34" charset="-122"/>
                <a:ea typeface="微软雅黑" panose="020B0503020204020204" pitchFamily="34" charset="-122"/>
              </a:rPr>
              <a:t>中</a:t>
            </a:r>
            <a:r>
              <a:rPr lang="zh-CN" altLang="en-US" sz="2000" dirty="0" smtClean="0">
                <a:solidFill>
                  <a:prstClr val="black"/>
                </a:solidFill>
                <a:latin typeface="微软雅黑" panose="020B0503020204020204" pitchFamily="34" charset="-122"/>
                <a:ea typeface="微软雅黑" panose="020B0503020204020204" pitchFamily="34" charset="-122"/>
              </a:rPr>
              <a:t>。</a:t>
            </a:r>
            <a:endParaRPr lang="en-US" altLang="zh-CN" sz="2000" dirty="0" smtClean="0">
              <a:solidFill>
                <a:prstClr val="black"/>
              </a:solidFill>
              <a:latin typeface="微软雅黑" panose="020B0503020204020204" pitchFamily="34" charset="-122"/>
              <a:ea typeface="微软雅黑" panose="020B0503020204020204" pitchFamily="34" charset="-122"/>
            </a:endParaRPr>
          </a:p>
          <a:p>
            <a:r>
              <a:rPr lang="zh-CN" altLang="en-US" sz="2000" dirty="0" smtClean="0">
                <a:solidFill>
                  <a:prstClr val="black"/>
                </a:solidFill>
                <a:latin typeface="微软雅黑" panose="020B0503020204020204" pitchFamily="34" charset="-122"/>
                <a:ea typeface="微软雅黑" panose="020B0503020204020204" pitchFamily="34" charset="-122"/>
              </a:rPr>
              <a:t>       在</a:t>
            </a:r>
            <a:r>
              <a:rPr lang="zh-CN" altLang="en-US" sz="2000" dirty="0">
                <a:solidFill>
                  <a:prstClr val="black"/>
                </a:solidFill>
                <a:latin typeface="微软雅黑" panose="020B0503020204020204" pitchFamily="34" charset="-122"/>
                <a:ea typeface="微软雅黑" panose="020B0503020204020204" pitchFamily="34" charset="-122"/>
              </a:rPr>
              <a:t>保管与</a:t>
            </a:r>
            <a:r>
              <a:rPr lang="zh-CN" altLang="en-US" sz="2000" dirty="0" smtClean="0">
                <a:solidFill>
                  <a:prstClr val="black"/>
                </a:solidFill>
                <a:latin typeface="微软雅黑" panose="020B0503020204020204" pitchFamily="34" charset="-122"/>
                <a:ea typeface="微软雅黑" panose="020B0503020204020204" pitchFamily="34" charset="-122"/>
              </a:rPr>
              <a:t>储存中，诚信</a:t>
            </a:r>
            <a:r>
              <a:rPr lang="zh-CN" altLang="en-US" sz="2000" dirty="0">
                <a:solidFill>
                  <a:prstClr val="black"/>
                </a:solidFill>
                <a:latin typeface="微软雅黑" panose="020B0503020204020204" pitchFamily="34" charset="-122"/>
                <a:ea typeface="微软雅黑" panose="020B0503020204020204" pitchFamily="34" charset="-122"/>
              </a:rPr>
              <a:t>意识的重要性。通过讲述企业在仓储管理中的诚信案例，如货物保管的真实记录、不短斤少两</a:t>
            </a:r>
            <a:r>
              <a:rPr lang="zh-CN" altLang="en-US" sz="2000">
                <a:solidFill>
                  <a:prstClr val="black"/>
                </a:solidFill>
                <a:latin typeface="微软雅黑" panose="020B0503020204020204" pitchFamily="34" charset="-122"/>
                <a:ea typeface="微软雅黑" panose="020B0503020204020204" pitchFamily="34" charset="-122"/>
              </a:rPr>
              <a:t>等</a:t>
            </a:r>
            <a:r>
              <a:rPr lang="zh-CN" altLang="en-US" sz="2000" smtClean="0">
                <a:solidFill>
                  <a:prstClr val="black"/>
                </a:solidFill>
                <a:latin typeface="微软雅黑" panose="020B0503020204020204" pitchFamily="34" charset="-122"/>
                <a:ea typeface="微软雅黑" panose="020B0503020204020204" pitchFamily="34" charset="-122"/>
              </a:rPr>
              <a:t>，职业道德</a:t>
            </a:r>
            <a:r>
              <a:rPr lang="zh-CN" altLang="en-US" sz="2000" dirty="0">
                <a:solidFill>
                  <a:prstClr val="black"/>
                </a:solidFill>
                <a:latin typeface="微软雅黑" panose="020B0503020204020204" pitchFamily="34" charset="-122"/>
                <a:ea typeface="微软雅黑" panose="020B0503020204020204" pitchFamily="34" charset="-122"/>
              </a:rPr>
              <a:t>和诚信意识。</a:t>
            </a:r>
          </a:p>
        </p:txBody>
      </p:sp>
    </p:spTree>
    <p:extLst>
      <p:ext uri="{BB962C8B-B14F-4D97-AF65-F5344CB8AC3E}">
        <p14:creationId xmlns:p14="http://schemas.microsoft.com/office/powerpoint/2010/main" val="24878705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合理化</a:t>
              </a:r>
              <a:r>
                <a:rPr lang="zh-CN" altLang="en-US" b="1" dirty="0">
                  <a:solidFill>
                    <a:srgbClr val="0474B6"/>
                  </a:solidFill>
                  <a:latin typeface="华文楷体" panose="02010600040101010101" pitchFamily="2" charset="-122"/>
                  <a:ea typeface="华文楷体" panose="02010600040101010101" pitchFamily="2" charset="-122"/>
                  <a:sym typeface="+mn-ea"/>
                </a:rPr>
                <a:t>运输</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五要素</a:t>
              </a:r>
              <a:r>
                <a:rPr lang="en-US" altLang="zh-CN" b="1" dirty="0">
                  <a:solidFill>
                    <a:srgbClr val="0474B6"/>
                  </a:solidFill>
                  <a:latin typeface="华文楷体" panose="02010600040101010101" pitchFamily="2" charset="-122"/>
                  <a:ea typeface="华文楷体" panose="02010600040101010101" pitchFamily="2" charset="-122"/>
                  <a:sym typeface="+mn-ea"/>
                </a:rPr>
                <a:t>”</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2" name="AutoShape 3"/>
          <p:cNvSpPr>
            <a:spLocks noChangeArrowheads="1"/>
          </p:cNvSpPr>
          <p:nvPr/>
        </p:nvSpPr>
        <p:spPr bwMode="auto">
          <a:xfrm>
            <a:off x="1547813" y="1004253"/>
            <a:ext cx="5543550" cy="768350"/>
          </a:xfrm>
          <a:prstGeom prst="roundRect">
            <a:avLst>
              <a:gd name="adj" fmla="val 50000"/>
            </a:avLst>
          </a:prstGeom>
          <a:gradFill rotWithShape="1">
            <a:gsLst>
              <a:gs pos="0">
                <a:srgbClr val="99CC00"/>
              </a:gs>
              <a:gs pos="100000">
                <a:srgbClr val="99CC00">
                  <a:gamma/>
                  <a:shade val="56078"/>
                  <a:invGamma/>
                </a:srgbClr>
              </a:gs>
            </a:gsLst>
            <a:lin ang="5400000" scaled="1"/>
          </a:gradFill>
          <a:ln w="19050">
            <a:noFill/>
            <a:round/>
          </a:ln>
          <a:effectLst>
            <a:outerShdw dist="107763" dir="2700000" algn="ctr" rotWithShape="0">
              <a:srgbClr val="008080">
                <a:alpha val="50000"/>
              </a:srgbClr>
            </a:outerShdw>
          </a:effectLst>
        </p:spPr>
        <p:txBody>
          <a:bodyPr wrap="none" anchor="ctr"/>
          <a:lstStyle/>
          <a:p>
            <a:pPr algn="ctr" defTabSz="914400" fontAlgn="base" latinLnBrk="1">
              <a:spcBef>
                <a:spcPct val="0"/>
              </a:spcBef>
              <a:spcAft>
                <a:spcPct val="0"/>
              </a:spcAft>
              <a:buFont typeface="Wingdings" panose="05000000000000000000" pitchFamily="2" charset="2"/>
              <a:buNone/>
              <a:defRPr/>
            </a:pPr>
            <a:r>
              <a:rPr kumimoji="1" lang="zh-CN" altLang="en-US" sz="3200" dirty="0">
                <a:solidFill>
                  <a:srgbClr val="FFFFFF"/>
                </a:solidFill>
                <a:latin typeface="黑体" panose="02010609060101010101" charset="-122"/>
                <a:ea typeface="黑体" panose="02010609060101010101" charset="-122"/>
                <a:sym typeface="+mn-ea"/>
              </a:rPr>
              <a:t>合理运输“五要素”</a:t>
            </a:r>
            <a:endParaRPr kumimoji="1" lang="ko-KR" altLang="en-US" sz="3200" dirty="0">
              <a:solidFill>
                <a:srgbClr val="FFFFFF"/>
              </a:solidFill>
              <a:latin typeface="黑体" panose="02010609060101010101" charset="-122"/>
              <a:ea typeface="HY각헤드라인M" pitchFamily="2" charset="-127"/>
              <a:sym typeface="+mn-ea"/>
            </a:endParaRPr>
          </a:p>
        </p:txBody>
      </p:sp>
      <p:grpSp>
        <p:nvGrpSpPr>
          <p:cNvPr id="9" name="组合 51"/>
          <p:cNvGrpSpPr/>
          <p:nvPr/>
        </p:nvGrpSpPr>
        <p:grpSpPr>
          <a:xfrm>
            <a:off x="467995" y="1772920"/>
            <a:ext cx="7561580" cy="1597025"/>
            <a:chOff x="555625" y="2216150"/>
            <a:chExt cx="7991475" cy="3028950"/>
          </a:xfrm>
        </p:grpSpPr>
        <p:sp>
          <p:nvSpPr>
            <p:cNvPr id="113683" name="Freeform 2"/>
            <p:cNvSpPr/>
            <p:nvPr/>
          </p:nvSpPr>
          <p:spPr>
            <a:xfrm>
              <a:off x="555625" y="2216150"/>
              <a:ext cx="7991475" cy="3028950"/>
            </a:xfrm>
            <a:custGeom>
              <a:avLst/>
              <a:gdLst/>
              <a:ahLst/>
              <a:cxnLst>
                <a:cxn ang="0">
                  <a:pos x="2502" y="0"/>
                </a:cxn>
                <a:cxn ang="0">
                  <a:pos x="1465" y="383"/>
                </a:cxn>
                <a:cxn ang="0">
                  <a:pos x="1783" y="383"/>
                </a:cxn>
                <a:cxn ang="0">
                  <a:pos x="0" y="1908"/>
                </a:cxn>
                <a:cxn ang="0">
                  <a:pos x="5034" y="1908"/>
                </a:cxn>
                <a:cxn ang="0">
                  <a:pos x="3229" y="383"/>
                </a:cxn>
                <a:cxn ang="0">
                  <a:pos x="3613" y="395"/>
                </a:cxn>
                <a:cxn ang="0">
                  <a:pos x="2502" y="0"/>
                </a:cxn>
              </a:cxnLst>
              <a:rect l="0" t="0" r="0" b="0"/>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tileRect/>
            </a:gradFill>
            <a:ln w="9525">
              <a:noFill/>
            </a:ln>
          </p:spPr>
          <p:txBody>
            <a:bodyPr/>
            <a:lstStyle/>
            <a:p>
              <a:endParaRPr lang="zh-CN" altLang="en-US">
                <a:solidFill>
                  <a:prstClr val="black"/>
                </a:solidFill>
              </a:endParaRPr>
            </a:p>
          </p:txBody>
        </p:sp>
        <p:sp>
          <p:nvSpPr>
            <p:cNvPr id="113684" name="WordArt 17"/>
            <p:cNvSpPr>
              <a:spLocks noTextEdit="1"/>
            </p:cNvSpPr>
            <p:nvPr/>
          </p:nvSpPr>
          <p:spPr>
            <a:xfrm>
              <a:off x="2824163" y="3392488"/>
              <a:ext cx="3328987" cy="403225"/>
            </a:xfrm>
            <a:prstGeom prst="rect">
              <a:avLst/>
            </a:prstGeom>
          </p:spPr>
          <p:txBody>
            <a:bodyPr wrap="none" fromWordArt="1">
              <a:prstTxWarp prst="textFadeUp">
                <a:avLst>
                  <a:gd name="adj" fmla="val 9903"/>
                </a:avLst>
              </a:prstTxWarp>
              <a:normAutofit fontScale="25000" lnSpcReduction="20000"/>
            </a:bodyPr>
            <a:lstStyle/>
            <a:p>
              <a:pPr algn="ctr"/>
              <a:r>
                <a:rPr lang="zh-CN" altLang="en-US" sz="3600" b="1">
                  <a:solidFill>
                    <a:srgbClr val="FFFFFF"/>
                  </a:solidFill>
                  <a:effectLst>
                    <a:outerShdw dist="35921" dir="2699999" algn="ctr" rotWithShape="0">
                      <a:srgbClr val="3333CC">
                        <a:alpha val="50000"/>
                      </a:srgbClr>
                    </a:outerShdw>
                  </a:effectLst>
                  <a:latin typeface="黑体" panose="02010609060101010101" charset="-122"/>
                  <a:ea typeface="黑体" panose="02010609060101010101" charset="-122"/>
                </a:rPr>
                <a:t>影响因素</a:t>
              </a:r>
            </a:p>
          </p:txBody>
        </p:sp>
      </p:grpSp>
      <p:grpSp>
        <p:nvGrpSpPr>
          <p:cNvPr id="11" name="组合 52"/>
          <p:cNvGrpSpPr/>
          <p:nvPr/>
        </p:nvGrpSpPr>
        <p:grpSpPr>
          <a:xfrm>
            <a:off x="395605" y="2787333"/>
            <a:ext cx="1474788" cy="2014537"/>
            <a:chOff x="527050" y="4110038"/>
            <a:chExt cx="1474788" cy="2014537"/>
          </a:xfrm>
        </p:grpSpPr>
        <p:sp>
          <p:nvSpPr>
            <p:cNvPr id="12" name="Oval 4"/>
            <p:cNvSpPr/>
            <p:nvPr/>
          </p:nvSpPr>
          <p:spPr>
            <a:xfrm>
              <a:off x="527050" y="4110038"/>
              <a:ext cx="1474788" cy="1473200"/>
            </a:xfrm>
            <a:prstGeom prst="ellipse">
              <a:avLst/>
            </a:prstGeom>
            <a:gradFill rotWithShape="1">
              <a:gsLst>
                <a:gs pos="0">
                  <a:srgbClr val="99CC00"/>
                </a:gs>
                <a:gs pos="100000">
                  <a:srgbClr val="283600"/>
                </a:gs>
              </a:gsLst>
              <a:path path="rect">
                <a:fillToRect r="100000" b="100000"/>
              </a:path>
              <a:tileRect/>
            </a:gradFill>
            <a:ln w="28575">
              <a:noFill/>
            </a:ln>
          </p:spPr>
          <p:txBody>
            <a:bodyPr wrap="none" anchor="ctr"/>
            <a:lstStyle/>
            <a:p>
              <a:pPr algn="ctr" latinLnBrk="1"/>
              <a:r>
                <a:rPr lang="zh-CN" altLang="en-US" dirty="0">
                  <a:solidFill>
                    <a:srgbClr val="FFFFFF"/>
                  </a:solidFill>
                  <a:latin typeface="黑体" panose="02010609060101010101" charset="-122"/>
                  <a:ea typeface="黑体" panose="02010609060101010101" charset="-122"/>
                </a:rPr>
                <a:t>运输</a:t>
              </a:r>
            </a:p>
            <a:p>
              <a:pPr algn="ctr" latinLnBrk="1"/>
              <a:r>
                <a:rPr lang="zh-CN" altLang="en-US" dirty="0">
                  <a:solidFill>
                    <a:srgbClr val="FFFFFF"/>
                  </a:solidFill>
                  <a:latin typeface="黑体" panose="02010609060101010101" charset="-122"/>
                  <a:ea typeface="黑体" panose="02010609060101010101" charset="-122"/>
                </a:rPr>
                <a:t>距离</a:t>
              </a:r>
              <a:endParaRPr lang="ko-KR" altLang="en-US" dirty="0">
                <a:solidFill>
                  <a:srgbClr val="FFFFFF"/>
                </a:solidFill>
                <a:latin typeface="黑体" panose="02010609060101010101" charset="-122"/>
                <a:ea typeface="HY각헤드라인M" pitchFamily="2" charset="-127"/>
              </a:endParaRPr>
            </a:p>
          </p:txBody>
        </p:sp>
        <p:sp>
          <p:nvSpPr>
            <p:cNvPr id="13" name="Oval 12"/>
            <p:cNvSpPr/>
            <p:nvPr/>
          </p:nvSpPr>
          <p:spPr>
            <a:xfrm>
              <a:off x="527050" y="572928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solidFill>
                  <a:prstClr val="black"/>
                </a:solidFill>
                <a:latin typeface="Arial" panose="020B0604020202020204" pitchFamily="34" charset="0"/>
              </a:endParaRPr>
            </a:p>
          </p:txBody>
        </p:sp>
      </p:grpSp>
      <p:grpSp>
        <p:nvGrpSpPr>
          <p:cNvPr id="14" name="组合 53"/>
          <p:cNvGrpSpPr/>
          <p:nvPr/>
        </p:nvGrpSpPr>
        <p:grpSpPr>
          <a:xfrm>
            <a:off x="1987868" y="2808923"/>
            <a:ext cx="1538287" cy="2014537"/>
            <a:chOff x="2039938" y="4110038"/>
            <a:chExt cx="1538287" cy="2014537"/>
          </a:xfrm>
        </p:grpSpPr>
        <p:sp>
          <p:nvSpPr>
            <p:cNvPr id="15" name="Oval 6"/>
            <p:cNvSpPr/>
            <p:nvPr/>
          </p:nvSpPr>
          <p:spPr>
            <a:xfrm>
              <a:off x="2103438" y="4110038"/>
              <a:ext cx="1474787" cy="1473200"/>
            </a:xfrm>
            <a:prstGeom prst="ellipse">
              <a:avLst/>
            </a:prstGeom>
            <a:gradFill rotWithShape="1">
              <a:gsLst>
                <a:gs pos="0">
                  <a:srgbClr val="99CCFF"/>
                </a:gs>
                <a:gs pos="100000">
                  <a:srgbClr val="283643"/>
                </a:gs>
              </a:gsLst>
              <a:path path="rect">
                <a:fillToRect r="100000" b="100000"/>
              </a:path>
              <a:tileRect/>
            </a:gradFill>
            <a:ln w="28575">
              <a:noFill/>
            </a:ln>
          </p:spPr>
          <p:txBody>
            <a:bodyPr wrap="none" anchor="ctr"/>
            <a:lstStyle/>
            <a:p>
              <a:pPr algn="ctr" latinLnBrk="1"/>
              <a:r>
                <a:rPr lang="zh-CN" altLang="en-US" dirty="0">
                  <a:solidFill>
                    <a:srgbClr val="FFFFFF"/>
                  </a:solidFill>
                  <a:latin typeface="黑体" panose="02010609060101010101" charset="-122"/>
                  <a:ea typeface="黑体" panose="02010609060101010101" charset="-122"/>
                </a:rPr>
                <a:t>运输</a:t>
              </a:r>
            </a:p>
            <a:p>
              <a:pPr algn="ctr" latinLnBrk="1"/>
              <a:r>
                <a:rPr lang="zh-CN" altLang="en-US" dirty="0">
                  <a:solidFill>
                    <a:srgbClr val="FFFFFF"/>
                  </a:solidFill>
                  <a:latin typeface="黑体" panose="02010609060101010101" charset="-122"/>
                  <a:ea typeface="黑体" panose="02010609060101010101" charset="-122"/>
                </a:rPr>
                <a:t>环节</a:t>
              </a:r>
              <a:endParaRPr lang="ko-KR" altLang="en-US" dirty="0">
                <a:solidFill>
                  <a:srgbClr val="FFFFFF"/>
                </a:solidFill>
                <a:latin typeface="黑体" panose="02010609060101010101" charset="-122"/>
                <a:ea typeface="HY각헤드라인M" pitchFamily="2" charset="-127"/>
              </a:endParaRPr>
            </a:p>
          </p:txBody>
        </p:sp>
        <p:sp>
          <p:nvSpPr>
            <p:cNvPr id="16" name="Oval 13"/>
            <p:cNvSpPr/>
            <p:nvPr/>
          </p:nvSpPr>
          <p:spPr>
            <a:xfrm>
              <a:off x="2039938" y="5729288"/>
              <a:ext cx="1474787"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solidFill>
                  <a:prstClr val="black"/>
                </a:solidFill>
                <a:latin typeface="Arial" panose="020B0604020202020204" pitchFamily="34" charset="0"/>
              </a:endParaRPr>
            </a:p>
          </p:txBody>
        </p:sp>
      </p:grpSp>
      <p:grpSp>
        <p:nvGrpSpPr>
          <p:cNvPr id="17" name="组合 18"/>
          <p:cNvGrpSpPr/>
          <p:nvPr/>
        </p:nvGrpSpPr>
        <p:grpSpPr>
          <a:xfrm>
            <a:off x="3707765" y="2808923"/>
            <a:ext cx="1490663" cy="2014537"/>
            <a:chOff x="3756025" y="4110038"/>
            <a:chExt cx="1490663" cy="2014537"/>
          </a:xfrm>
        </p:grpSpPr>
        <p:sp>
          <p:nvSpPr>
            <p:cNvPr id="18" name="Oval 5"/>
            <p:cNvSpPr/>
            <p:nvPr/>
          </p:nvSpPr>
          <p:spPr>
            <a:xfrm>
              <a:off x="3756025" y="4110038"/>
              <a:ext cx="1474788" cy="1473200"/>
            </a:xfrm>
            <a:prstGeom prst="ellipse">
              <a:avLst/>
            </a:prstGeom>
            <a:gradFill rotWithShape="1">
              <a:gsLst>
                <a:gs pos="0">
                  <a:srgbClr val="FF9900"/>
                </a:gs>
                <a:gs pos="100000">
                  <a:srgbClr val="432800"/>
                </a:gs>
              </a:gsLst>
              <a:path path="rect">
                <a:fillToRect r="100000" b="100000"/>
              </a:path>
              <a:tileRect/>
            </a:gradFill>
            <a:ln w="28575">
              <a:noFill/>
            </a:ln>
          </p:spPr>
          <p:txBody>
            <a:bodyPr wrap="none" anchor="ctr"/>
            <a:lstStyle/>
            <a:p>
              <a:pPr algn="ctr" latinLnBrk="1"/>
              <a:r>
                <a:rPr lang="zh-CN" altLang="en-US" dirty="0">
                  <a:solidFill>
                    <a:srgbClr val="FFFFFF"/>
                  </a:solidFill>
                  <a:latin typeface="黑体" panose="02010609060101010101" charset="-122"/>
                  <a:ea typeface="黑体" panose="02010609060101010101" charset="-122"/>
                </a:rPr>
                <a:t>运输</a:t>
              </a:r>
            </a:p>
            <a:p>
              <a:pPr algn="ctr" latinLnBrk="1"/>
              <a:r>
                <a:rPr lang="zh-CN" altLang="en-US" dirty="0">
                  <a:solidFill>
                    <a:srgbClr val="FFFFFF"/>
                  </a:solidFill>
                  <a:latin typeface="黑体" panose="02010609060101010101" charset="-122"/>
                  <a:ea typeface="黑体" panose="02010609060101010101" charset="-122"/>
                </a:rPr>
                <a:t>工具</a:t>
              </a:r>
              <a:endParaRPr lang="ko-KR" altLang="en-US" dirty="0">
                <a:solidFill>
                  <a:srgbClr val="FFFFFF"/>
                </a:solidFill>
                <a:latin typeface="黑体" panose="02010609060101010101" charset="-122"/>
                <a:ea typeface="HY각헤드라인M" pitchFamily="2" charset="-127"/>
              </a:endParaRPr>
            </a:p>
          </p:txBody>
        </p:sp>
        <p:sp>
          <p:nvSpPr>
            <p:cNvPr id="19" name="Oval 14"/>
            <p:cNvSpPr/>
            <p:nvPr/>
          </p:nvSpPr>
          <p:spPr>
            <a:xfrm>
              <a:off x="3771900" y="572928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solidFill>
                  <a:prstClr val="black"/>
                </a:solidFill>
                <a:latin typeface="Arial" panose="020B0604020202020204" pitchFamily="34" charset="0"/>
              </a:endParaRPr>
            </a:p>
          </p:txBody>
        </p:sp>
      </p:grpSp>
      <p:sp>
        <p:nvSpPr>
          <p:cNvPr id="21" name="Oval 7"/>
          <p:cNvSpPr/>
          <p:nvPr/>
        </p:nvSpPr>
        <p:spPr>
          <a:xfrm>
            <a:off x="5363845" y="2809240"/>
            <a:ext cx="1475105" cy="1473200"/>
          </a:xfrm>
          <a:prstGeom prst="ellipse">
            <a:avLst/>
          </a:prstGeom>
          <a:gradFill rotWithShape="1">
            <a:gsLst>
              <a:gs pos="0">
                <a:srgbClr val="CC99FF"/>
              </a:gs>
              <a:gs pos="100000">
                <a:srgbClr val="362843"/>
              </a:gs>
            </a:gsLst>
            <a:path path="rect">
              <a:fillToRect r="100000" b="100000"/>
            </a:path>
            <a:tileRect/>
          </a:gradFill>
          <a:ln w="28575">
            <a:noFill/>
          </a:ln>
        </p:spPr>
        <p:txBody>
          <a:bodyPr wrap="none" anchor="ctr"/>
          <a:lstStyle/>
          <a:p>
            <a:pPr algn="ctr" latinLnBrk="1"/>
            <a:r>
              <a:rPr lang="zh-CN" altLang="en-US" dirty="0">
                <a:solidFill>
                  <a:srgbClr val="FFFFFF"/>
                </a:solidFill>
                <a:latin typeface="黑体" panose="02010609060101010101" charset="-122"/>
                <a:ea typeface="黑体" panose="02010609060101010101" charset="-122"/>
              </a:rPr>
              <a:t>运输</a:t>
            </a:r>
          </a:p>
          <a:p>
            <a:pPr algn="ctr" latinLnBrk="1"/>
            <a:r>
              <a:rPr lang="zh-CN" altLang="en-US" dirty="0">
                <a:solidFill>
                  <a:srgbClr val="FFFFFF"/>
                </a:solidFill>
                <a:latin typeface="黑体" panose="02010609060101010101" charset="-122"/>
                <a:ea typeface="黑体" panose="02010609060101010101" charset="-122"/>
              </a:rPr>
              <a:t>时间</a:t>
            </a:r>
            <a:endParaRPr lang="ko-KR" altLang="en-US" dirty="0">
              <a:solidFill>
                <a:srgbClr val="FFFFFF"/>
              </a:solidFill>
              <a:latin typeface="黑体" panose="02010609060101010101" charset="-122"/>
              <a:ea typeface="HY각헤드라인M" pitchFamily="2" charset="-127"/>
            </a:endParaRPr>
          </a:p>
        </p:txBody>
      </p:sp>
      <p:sp>
        <p:nvSpPr>
          <p:cNvPr id="25" name="Oval 10"/>
          <p:cNvSpPr/>
          <p:nvPr/>
        </p:nvSpPr>
        <p:spPr>
          <a:xfrm>
            <a:off x="7019925" y="2809240"/>
            <a:ext cx="1474470" cy="1473200"/>
          </a:xfrm>
          <a:prstGeom prst="ellipse">
            <a:avLst/>
          </a:prstGeom>
          <a:gradFill rotWithShape="1">
            <a:gsLst>
              <a:gs pos="0">
                <a:srgbClr val="FF6600"/>
              </a:gs>
              <a:gs pos="100000">
                <a:srgbClr val="431B00"/>
              </a:gs>
            </a:gsLst>
            <a:path path="rect">
              <a:fillToRect r="100000" b="100000"/>
            </a:path>
            <a:tileRect/>
          </a:gradFill>
          <a:ln w="28575">
            <a:noFill/>
          </a:ln>
        </p:spPr>
        <p:txBody>
          <a:bodyPr wrap="none" anchor="ctr"/>
          <a:lstStyle/>
          <a:p>
            <a:pPr algn="ctr" latinLnBrk="1"/>
            <a:r>
              <a:rPr lang="zh-CN" altLang="en-US" dirty="0">
                <a:solidFill>
                  <a:srgbClr val="FFFFFF"/>
                </a:solidFill>
                <a:latin typeface="黑体" panose="02010609060101010101" charset="-122"/>
                <a:ea typeface="黑体" panose="02010609060101010101" charset="-122"/>
              </a:rPr>
              <a:t>运输</a:t>
            </a:r>
          </a:p>
          <a:p>
            <a:pPr algn="ctr" latinLnBrk="1"/>
            <a:r>
              <a:rPr lang="zh-CN" altLang="en-US" dirty="0">
                <a:solidFill>
                  <a:srgbClr val="FFFFFF"/>
                </a:solidFill>
                <a:latin typeface="黑体" panose="02010609060101010101" charset="-122"/>
                <a:ea typeface="黑体" panose="02010609060101010101" charset="-122"/>
              </a:rPr>
              <a:t>费用</a:t>
            </a:r>
            <a:endParaRPr lang="ko-KR" altLang="en-US" dirty="0">
              <a:solidFill>
                <a:srgbClr val="FFFFFF"/>
              </a:solidFill>
              <a:latin typeface="黑体" panose="02010609060101010101" charset="-122"/>
              <a:ea typeface="HY각헤드라인M" pitchFamily="2" charset="-127"/>
            </a:endParaRPr>
          </a:p>
        </p:txBody>
      </p:sp>
      <p:sp>
        <p:nvSpPr>
          <p:cNvPr id="32" name="Oval 14"/>
          <p:cNvSpPr/>
          <p:nvPr/>
        </p:nvSpPr>
        <p:spPr>
          <a:xfrm>
            <a:off x="5292090" y="441610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solidFill>
                <a:prstClr val="black"/>
              </a:solidFill>
              <a:latin typeface="Arial" panose="020B0604020202020204" pitchFamily="34" charset="0"/>
            </a:endParaRPr>
          </a:p>
        </p:txBody>
      </p:sp>
      <p:sp>
        <p:nvSpPr>
          <p:cNvPr id="33" name="Oval 14"/>
          <p:cNvSpPr/>
          <p:nvPr/>
        </p:nvSpPr>
        <p:spPr>
          <a:xfrm>
            <a:off x="7019925" y="441610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solidFill>
                <a:prstClr val="black"/>
              </a:solidFill>
              <a:latin typeface="Arial" panose="020B0604020202020204" pitchFamily="34" charset="0"/>
            </a:endParaRPr>
          </a:p>
        </p:txBody>
      </p:sp>
    </p:spTree>
    <p:extLst>
      <p:ext uri="{BB962C8B-B14F-4D97-AF65-F5344CB8AC3E}">
        <p14:creationId xmlns:p14="http://schemas.microsoft.com/office/powerpoint/2010/main" val="2797163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八</a:t>
              </a:r>
              <a:r>
                <a:rPr lang="zh-CN" altLang="en-US" b="1" dirty="0" smtClean="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仓储作业的</a:t>
              </a:r>
              <a:r>
                <a:rPr lang="zh-CN" altLang="en-US" b="1" dirty="0" smtClean="0">
                  <a:solidFill>
                    <a:srgbClr val="0474B6"/>
                  </a:solidFill>
                  <a:latin typeface="华文楷体" panose="02010600040101010101" pitchFamily="2" charset="-122"/>
                  <a:ea typeface="华文楷体" panose="02010600040101010101" pitchFamily="2" charset="-122"/>
                  <a:sym typeface="+mn-ea"/>
                </a:rPr>
                <a:t>流程</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3"/>
            <a:ext cx="8673704" cy="3672764"/>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1" name="燕尾形箭头 30"/>
          <p:cNvSpPr/>
          <p:nvPr/>
        </p:nvSpPr>
        <p:spPr>
          <a:xfrm>
            <a:off x="10160" y="2252980"/>
            <a:ext cx="9133840" cy="681990"/>
          </a:xfrm>
          <a:prstGeom prst="notchedRightArrow">
            <a:avLst>
              <a:gd name="adj1" fmla="val 50000"/>
              <a:gd name="adj2" fmla="val 16480"/>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116326" y="1635646"/>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361766" y="3667630"/>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入库作业</a:t>
              </a:r>
            </a:p>
          </p:txBody>
        </p:sp>
      </p:grpSp>
      <p:grpSp>
        <p:nvGrpSpPr>
          <p:cNvPr id="37" name="组合 36"/>
          <p:cNvGrpSpPr/>
          <p:nvPr/>
        </p:nvGrpSpPr>
        <p:grpSpPr>
          <a:xfrm>
            <a:off x="1936509" y="1639356"/>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358349" y="3665632"/>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保管作业</a:t>
              </a:r>
            </a:p>
          </p:txBody>
        </p:sp>
      </p:grpSp>
      <p:grpSp>
        <p:nvGrpSpPr>
          <p:cNvPr id="46" name="组合 45"/>
          <p:cNvGrpSpPr/>
          <p:nvPr/>
        </p:nvGrpSpPr>
        <p:grpSpPr>
          <a:xfrm>
            <a:off x="3736016" y="1635646"/>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358007" y="3667630"/>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盘点作业</a:t>
              </a:r>
            </a:p>
          </p:txBody>
        </p:sp>
      </p:grpSp>
      <p:grpSp>
        <p:nvGrpSpPr>
          <p:cNvPr id="52" name="组合 51"/>
          <p:cNvGrpSpPr/>
          <p:nvPr/>
        </p:nvGrpSpPr>
        <p:grpSpPr>
          <a:xfrm>
            <a:off x="5543341" y="1670461"/>
            <a:ext cx="1697385" cy="1697385"/>
            <a:chOff x="1278794" y="3334906"/>
            <a:chExt cx="914014"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358351" y="3663928"/>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出库作业</a:t>
              </a:r>
            </a:p>
          </p:txBody>
        </p:sp>
      </p:grpSp>
      <p:sp>
        <p:nvSpPr>
          <p:cNvPr id="57" name="椭圆 56"/>
          <p:cNvSpPr/>
          <p:nvPr/>
        </p:nvSpPr>
        <p:spPr>
          <a:xfrm>
            <a:off x="157527" y="149163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1973555" y="149163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 name="椭圆 1"/>
          <p:cNvSpPr/>
          <p:nvPr/>
        </p:nvSpPr>
        <p:spPr>
          <a:xfrm>
            <a:off x="3808024" y="149817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0" name="椭圆 59"/>
          <p:cNvSpPr/>
          <p:nvPr/>
        </p:nvSpPr>
        <p:spPr>
          <a:xfrm>
            <a:off x="5611703" y="149817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33408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2" name="Freeform 26"/>
          <p:cNvSpPr>
            <a:spLocks noEditPoints="1"/>
          </p:cNvSpPr>
          <p:nvPr/>
        </p:nvSpPr>
        <p:spPr bwMode="auto">
          <a:xfrm>
            <a:off x="2143343"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3" name="Freeform 35"/>
          <p:cNvSpPr>
            <a:spLocks noEditPoints="1"/>
          </p:cNvSpPr>
          <p:nvPr/>
        </p:nvSpPr>
        <p:spPr bwMode="auto">
          <a:xfrm>
            <a:off x="5800409"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5" name="Freeform 20"/>
          <p:cNvSpPr>
            <a:spLocks noEditPoints="1"/>
          </p:cNvSpPr>
          <p:nvPr/>
        </p:nvSpPr>
        <p:spPr bwMode="auto">
          <a:xfrm>
            <a:off x="39974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grpSp>
        <p:nvGrpSpPr>
          <p:cNvPr id="14" name="组合 13"/>
          <p:cNvGrpSpPr/>
          <p:nvPr/>
        </p:nvGrpSpPr>
        <p:grpSpPr>
          <a:xfrm>
            <a:off x="7289165" y="1529715"/>
            <a:ext cx="1696720" cy="1841500"/>
            <a:chOff x="11479" y="2409"/>
            <a:chExt cx="2672" cy="2900"/>
          </a:xfrm>
        </p:grpSpPr>
        <p:grpSp>
          <p:nvGrpSpPr>
            <p:cNvPr id="3" name="组合 2"/>
            <p:cNvGrpSpPr/>
            <p:nvPr/>
          </p:nvGrpSpPr>
          <p:grpSpPr>
            <a:xfrm>
              <a:off x="11479" y="2637"/>
              <a:ext cx="2673" cy="2673"/>
              <a:chOff x="1278794" y="3334906"/>
              <a:chExt cx="914014" cy="914014"/>
            </a:xfrm>
          </p:grpSpPr>
          <p:grpSp>
            <p:nvGrpSpPr>
              <p:cNvPr id="4" name="组合 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7" name="TextBox 53"/>
              <p:cNvSpPr txBox="1"/>
              <p:nvPr/>
            </p:nvSpPr>
            <p:spPr>
              <a:xfrm>
                <a:off x="1358342" y="3646831"/>
                <a:ext cx="755010" cy="247909"/>
              </a:xfrm>
              <a:prstGeom prst="rect">
                <a:avLst/>
              </a:prstGeom>
              <a:noFill/>
            </p:spPr>
            <p:txBody>
              <a:bodyPr wrap="none" rtlCol="0">
                <a:spAutoFit/>
              </a:bodyPr>
              <a:lstStyle/>
              <a:p>
                <a:pPr algn="ctr"/>
                <a:r>
                  <a:rPr lang="zh-CN" altLang="zh-CN" sz="2400" b="1" dirty="0" smtClean="0">
                    <a:solidFill>
                      <a:srgbClr val="C00000"/>
                    </a:solidFill>
                    <a:latin typeface="微软雅黑" panose="020B0503020204020204" pitchFamily="34" charset="-122"/>
                    <a:ea typeface="微软雅黑" panose="020B0503020204020204" pitchFamily="34" charset="-122"/>
                  </a:rPr>
                  <a:t>配送作业</a:t>
                </a:r>
              </a:p>
            </p:txBody>
          </p:sp>
        </p:grpSp>
        <p:sp>
          <p:nvSpPr>
            <p:cNvPr id="9" name="椭圆 8"/>
            <p:cNvSpPr/>
            <p:nvPr/>
          </p:nvSpPr>
          <p:spPr>
            <a:xfrm>
              <a:off x="11617" y="2409"/>
              <a:ext cx="1016" cy="1016"/>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3" name="Freeform 12"/>
            <p:cNvSpPr>
              <a:spLocks noEditPoints="1"/>
            </p:cNvSpPr>
            <p:nvPr/>
          </p:nvSpPr>
          <p:spPr bwMode="auto">
            <a:xfrm>
              <a:off x="11798" y="2582"/>
              <a:ext cx="654" cy="654"/>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defTabSz="914400">
                <a:defRPr/>
              </a:pPr>
              <a:endParaRPr lang="en-AU" sz="2400" kern="0">
                <a:solidFill>
                  <a:srgbClr val="000000"/>
                </a:solidFill>
                <a:latin typeface="微软雅黑" panose="020B0503020204020204" pitchFamily="34" charset="-122"/>
                <a:ea typeface="Microsoft YaHei UI" panose="020B0503020204020204" charset="-122"/>
              </a:endParaRPr>
            </a:p>
          </p:txBody>
        </p:sp>
      </p:grpSp>
      <p:sp>
        <p:nvSpPr>
          <p:cNvPr id="11" name="矩形 10"/>
          <p:cNvSpPr/>
          <p:nvPr/>
        </p:nvSpPr>
        <p:spPr>
          <a:xfrm>
            <a:off x="134620" y="987425"/>
            <a:ext cx="8851900" cy="3456533"/>
          </a:xfrm>
          <a:prstGeom prst="rec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1337945"/>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入库作业管理</a:t>
            </a:r>
            <a:r>
              <a:rPr lang="zh-CN" altLang="en-US" b="1">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入库作业是根据物品入库凭证，在接受入库物品时对卸货、查点、验收、办理入库手续等各项业务活动的计划和组织</a:t>
            </a:r>
          </a:p>
        </p:txBody>
      </p:sp>
      <p:grpSp>
        <p:nvGrpSpPr>
          <p:cNvPr id="6" name="组合 5"/>
          <p:cNvGrpSpPr/>
          <p:nvPr/>
        </p:nvGrpSpPr>
        <p:grpSpPr>
          <a:xfrm>
            <a:off x="395605" y="2355215"/>
            <a:ext cx="2519680" cy="2447925"/>
            <a:chOff x="623" y="3709"/>
            <a:chExt cx="3968" cy="3855"/>
          </a:xfrm>
        </p:grpSpPr>
        <p:sp>
          <p:nvSpPr>
            <p:cNvPr id="3" name="圆角矩形 2"/>
            <p:cNvSpPr/>
            <p:nvPr/>
          </p:nvSpPr>
          <p:spPr>
            <a:xfrm>
              <a:off x="1190" y="3709"/>
              <a:ext cx="2722"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物品接运</a:t>
              </a:r>
              <a:endParaRPr lang="zh-CN" altLang="en-US" b="1">
                <a:latin typeface="微软雅黑" panose="020B0503020204020204" pitchFamily="34" charset="-122"/>
                <a:ea typeface="微软雅黑" panose="020B0503020204020204" pitchFamily="34" charset="-122"/>
              </a:endParaRPr>
            </a:p>
          </p:txBody>
        </p:sp>
        <p:sp>
          <p:nvSpPr>
            <p:cNvPr id="5" name="矩形 4"/>
            <p:cNvSpPr/>
            <p:nvPr/>
          </p:nvSpPr>
          <p:spPr>
            <a:xfrm>
              <a:off x="623" y="4390"/>
              <a:ext cx="3969"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b="1">
                  <a:solidFill>
                    <a:schemeClr val="tx1"/>
                  </a:solidFill>
                  <a:latin typeface="微软雅黑" panose="020B0503020204020204" pitchFamily="34" charset="-122"/>
                  <a:ea typeface="微软雅黑" panose="020B0503020204020204" pitchFamily="34" charset="-122"/>
                </a:rPr>
                <a:t>（1）入库前的准备</a:t>
              </a:r>
            </a:p>
            <a:p>
              <a:pPr algn="ctr"/>
              <a:r>
                <a:rPr lang="zh-CN" altLang="en-US" b="1">
                  <a:latin typeface="微软雅黑" panose="020B0503020204020204" pitchFamily="34" charset="-122"/>
                  <a:ea typeface="微软雅黑" panose="020B0503020204020204" pitchFamily="34" charset="-122"/>
                  <a:cs typeface="微软雅黑" panose="020B0503020204020204" pitchFamily="34" charset="-122"/>
                </a:rPr>
                <a:t>多部门合作</a:t>
              </a:r>
            </a:p>
            <a:p>
              <a:pPr algn="ctr">
                <a:buClrTx/>
                <a:buSzTx/>
                <a:buFontTx/>
              </a:pPr>
              <a:r>
                <a:rPr lang="zh-CN" altLang="en-US" b="1">
                  <a:solidFill>
                    <a:schemeClr val="tx1"/>
                  </a:solidFill>
                  <a:latin typeface="微软雅黑" panose="020B0503020204020204" pitchFamily="34" charset="-122"/>
                  <a:ea typeface="微软雅黑" panose="020B0503020204020204" pitchFamily="34" charset="-122"/>
                </a:rPr>
                <a:t>（2）货物接运方式</a:t>
              </a:r>
            </a:p>
            <a:p>
              <a:pPr algn="ctr"/>
              <a:r>
                <a:rPr lang="zh-CN" altLang="en-US" b="1">
                  <a:latin typeface="微软雅黑" panose="020B0503020204020204" pitchFamily="34" charset="-122"/>
                  <a:ea typeface="微软雅黑" panose="020B0503020204020204" pitchFamily="34" charset="-122"/>
                  <a:cs typeface="微软雅黑" panose="020B0503020204020204" pitchFamily="34" charset="-122"/>
                </a:rPr>
                <a:t>专用线接运</a:t>
              </a:r>
            </a:p>
            <a:p>
              <a:pPr algn="ctr"/>
              <a:r>
                <a:rPr lang="zh-CN" altLang="en-US" b="1">
                  <a:latin typeface="微软雅黑" panose="020B0503020204020204" pitchFamily="34" charset="-122"/>
                  <a:ea typeface="微软雅黑" panose="020B0503020204020204" pitchFamily="34" charset="-122"/>
                  <a:cs typeface="微软雅黑" panose="020B0503020204020204" pitchFamily="34" charset="-122"/>
                </a:rPr>
                <a:t>车站码头提货</a:t>
              </a:r>
            </a:p>
            <a:p>
              <a:pPr algn="ctr"/>
              <a:r>
                <a:rPr lang="zh-CN" altLang="en-US" b="1">
                  <a:latin typeface="微软雅黑" panose="020B0503020204020204" pitchFamily="34" charset="-122"/>
                  <a:ea typeface="微软雅黑" panose="020B0503020204020204" pitchFamily="34" charset="-122"/>
                  <a:cs typeface="微软雅黑" panose="020B0503020204020204" pitchFamily="34" charset="-122"/>
                </a:rPr>
                <a:t>入库交接</a:t>
              </a:r>
            </a:p>
          </p:txBody>
        </p:sp>
      </p:grpSp>
      <p:grpSp>
        <p:nvGrpSpPr>
          <p:cNvPr id="7" name="组合 6"/>
          <p:cNvGrpSpPr/>
          <p:nvPr/>
        </p:nvGrpSpPr>
        <p:grpSpPr>
          <a:xfrm>
            <a:off x="4788535" y="2283460"/>
            <a:ext cx="2519680" cy="2447925"/>
            <a:chOff x="623" y="3709"/>
            <a:chExt cx="3968" cy="3855"/>
          </a:xfrm>
        </p:grpSpPr>
        <p:sp>
          <p:nvSpPr>
            <p:cNvPr id="9" name="圆角矩形 8"/>
            <p:cNvSpPr/>
            <p:nvPr/>
          </p:nvSpPr>
          <p:spPr>
            <a:xfrm>
              <a:off x="1190" y="3709"/>
              <a:ext cx="2722"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b="1">
                  <a:solidFill>
                    <a:schemeClr val="tx1"/>
                  </a:solidFill>
                  <a:latin typeface="微软雅黑" panose="020B0503020204020204" pitchFamily="34" charset="-122"/>
                  <a:ea typeface="微软雅黑" panose="020B0503020204020204" pitchFamily="34" charset="-122"/>
                </a:rPr>
                <a:t>物品入库</a:t>
              </a:r>
            </a:p>
          </p:txBody>
        </p:sp>
        <p:sp>
          <p:nvSpPr>
            <p:cNvPr id="11" name="矩形 10"/>
            <p:cNvSpPr/>
            <p:nvPr/>
          </p:nvSpPr>
          <p:spPr>
            <a:xfrm>
              <a:off x="623" y="4390"/>
              <a:ext cx="3969"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rPr>
                <a:t>1</a:t>
              </a:r>
              <a:r>
                <a:rPr lang="zh-CN" altLang="en-US" b="1">
                  <a:solidFill>
                    <a:schemeClr val="tx1"/>
                  </a:solidFill>
                  <a:latin typeface="微软雅黑" panose="020B0503020204020204" pitchFamily="34" charset="-122"/>
                  <a:ea typeface="微软雅黑" panose="020B0503020204020204" pitchFamily="34" charset="-122"/>
                </a:rPr>
                <a:t>）货物入库验收</a:t>
              </a:r>
            </a:p>
            <a:p>
              <a:pPr algn="ctr"/>
              <a:r>
                <a:rPr lang="zh-CN" altLang="en-US" b="1">
                  <a:latin typeface="微软雅黑" panose="020B0503020204020204" pitchFamily="34" charset="-122"/>
                  <a:ea typeface="微软雅黑" panose="020B0503020204020204" pitchFamily="34" charset="-122"/>
                </a:rPr>
                <a:t>质量和数量</a:t>
              </a:r>
            </a:p>
            <a:p>
              <a:pPr algn="ctr">
                <a:buClrTx/>
                <a:buSzTx/>
                <a:buFontTx/>
              </a:pPr>
              <a:r>
                <a:rPr lang="zh-CN" altLang="en-US" b="1">
                  <a:solidFill>
                    <a:schemeClr val="tx1"/>
                  </a:solidFill>
                  <a:latin typeface="微软雅黑" panose="020B0503020204020204" pitchFamily="34" charset="-122"/>
                  <a:ea typeface="微软雅黑" panose="020B0503020204020204" pitchFamily="34" charset="-122"/>
                </a:rPr>
                <a:t>（2）货物入库流程</a:t>
              </a:r>
            </a:p>
            <a:p>
              <a:pPr algn="ctr"/>
              <a:r>
                <a:rPr lang="zh-CN" altLang="en-US" b="1">
                  <a:latin typeface="微软雅黑" panose="020B0503020204020204" pitchFamily="34" charset="-122"/>
                  <a:ea typeface="微软雅黑" panose="020B0503020204020204" pitchFamily="34" charset="-122"/>
                </a:rPr>
                <a:t>安排货位</a:t>
              </a:r>
            </a:p>
            <a:p>
              <a:pPr algn="ctr"/>
              <a:r>
                <a:rPr lang="zh-CN" altLang="en-US" b="1">
                  <a:latin typeface="微软雅黑" panose="020B0503020204020204" pitchFamily="34" charset="-122"/>
                  <a:ea typeface="微软雅黑" panose="020B0503020204020204" pitchFamily="34" charset="-122"/>
                </a:rPr>
                <a:t>搬运</a:t>
              </a:r>
            </a:p>
            <a:p>
              <a:pPr algn="ctr"/>
              <a:r>
                <a:rPr lang="zh-CN" altLang="en-US" b="1">
                  <a:latin typeface="微软雅黑" panose="020B0503020204020204" pitchFamily="34" charset="-122"/>
                  <a:ea typeface="微软雅黑" panose="020B0503020204020204" pitchFamily="34" charset="-122"/>
                </a:rPr>
                <a:t>堆码</a:t>
              </a:r>
            </a:p>
            <a:p>
              <a:pPr algn="ctr"/>
              <a:r>
                <a:rPr lang="zh-CN" altLang="en-US" b="1">
                  <a:latin typeface="微软雅黑" panose="020B0503020204020204" pitchFamily="34" charset="-122"/>
                  <a:ea typeface="微软雅黑" panose="020B0503020204020204" pitchFamily="34" charset="-122"/>
                </a:rPr>
                <a:t>办理入库手续</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506730"/>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入库作业流程</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19140" name="Picture 2"/>
          <p:cNvPicPr>
            <a:picLocks noChangeAspect="1"/>
          </p:cNvPicPr>
          <p:nvPr/>
        </p:nvPicPr>
        <p:blipFill>
          <a:blip r:embed="rId3"/>
          <a:stretch>
            <a:fillRect/>
          </a:stretch>
        </p:blipFill>
        <p:spPr>
          <a:xfrm>
            <a:off x="2123440" y="915670"/>
            <a:ext cx="4845685" cy="3895725"/>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a:p>
              <a:pPr>
                <a:lnSpc>
                  <a:spcPct val="100000"/>
                </a:lnSpc>
                <a:spcBef>
                  <a:spcPct val="0"/>
                </a:spcBef>
                <a:buFontTx/>
                <a:buNone/>
              </a:pP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922020"/>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保管作业</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包括理货、堆垛、垫垛和苫盖</a:t>
            </a:r>
            <a:endParaRPr lang="en-US" altLang="zh-CN"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395605" y="2139315"/>
            <a:ext cx="8063230" cy="2448560"/>
            <a:chOff x="623" y="3709"/>
            <a:chExt cx="12698" cy="3856"/>
          </a:xfrm>
        </p:grpSpPr>
        <p:sp>
          <p:nvSpPr>
            <p:cNvPr id="3" name="圆角矩形 2"/>
            <p:cNvSpPr/>
            <p:nvPr/>
          </p:nvSpPr>
          <p:spPr>
            <a:xfrm>
              <a:off x="1190" y="3709"/>
              <a:ext cx="2864"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理货</a:t>
              </a:r>
              <a:endParaRPr lang="zh-CN" altLang="en-US" b="1">
                <a:latin typeface="微软雅黑" panose="020B0503020204020204" pitchFamily="34" charset="-122"/>
                <a:ea typeface="微软雅黑" panose="020B0503020204020204" pitchFamily="34" charset="-122"/>
              </a:endParaRPr>
            </a:p>
          </p:txBody>
        </p:sp>
        <p:sp>
          <p:nvSpPr>
            <p:cNvPr id="5" name="矩形 4"/>
            <p:cNvSpPr/>
            <p:nvPr/>
          </p:nvSpPr>
          <p:spPr>
            <a:xfrm>
              <a:off x="623" y="4390"/>
              <a:ext cx="12698"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b="1">
                  <a:solidFill>
                    <a:schemeClr val="tx1"/>
                  </a:solidFill>
                  <a:latin typeface="微软雅黑" panose="020B0503020204020204" pitchFamily="34" charset="-122"/>
                  <a:ea typeface="微软雅黑" panose="020B0503020204020204" pitchFamily="34" charset="-122"/>
                </a:rPr>
                <a:t>（1）清单货物件数</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）直验货物单量和尺寸</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）查验货物重量</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）检验货物外表状态</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入库作业</a:t>
              </a:r>
            </a:p>
            <a:p>
              <a:pPr>
                <a:lnSpc>
                  <a:spcPct val="100000"/>
                </a:lnSpc>
                <a:spcBef>
                  <a:spcPct val="0"/>
                </a:spcBef>
                <a:buFontTx/>
                <a:buNone/>
              </a:pP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922020"/>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保管作业</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包括理货、堆垛、垫垛和苫盖</a:t>
            </a:r>
            <a:endParaRPr lang="en-US" altLang="zh-CN"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395605" y="2139315"/>
            <a:ext cx="8063230" cy="2448560"/>
            <a:chOff x="623" y="3709"/>
            <a:chExt cx="12698" cy="3856"/>
          </a:xfrm>
        </p:grpSpPr>
        <p:sp>
          <p:nvSpPr>
            <p:cNvPr id="3" name="圆角矩形 2"/>
            <p:cNvSpPr/>
            <p:nvPr/>
          </p:nvSpPr>
          <p:spPr>
            <a:xfrm>
              <a:off x="1190" y="3709"/>
              <a:ext cx="2864"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堆垛</a:t>
              </a:r>
              <a:endParaRPr lang="zh-CN" altLang="en-US" b="1">
                <a:latin typeface="微软雅黑" panose="020B0503020204020204" pitchFamily="34" charset="-122"/>
                <a:ea typeface="微软雅黑" panose="020B0503020204020204" pitchFamily="34" charset="-122"/>
              </a:endParaRPr>
            </a:p>
          </p:txBody>
        </p:sp>
        <p:sp>
          <p:nvSpPr>
            <p:cNvPr id="5" name="矩形 4"/>
            <p:cNvSpPr/>
            <p:nvPr/>
          </p:nvSpPr>
          <p:spPr>
            <a:xfrm>
              <a:off x="623" y="4390"/>
              <a:ext cx="12698"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b="1">
                  <a:solidFill>
                    <a:schemeClr val="tx1"/>
                  </a:solidFill>
                  <a:latin typeface="微软雅黑" panose="020B0503020204020204" pitchFamily="34" charset="-122"/>
                  <a:ea typeface="微软雅黑" panose="020B0503020204020204" pitchFamily="34" charset="-122"/>
                </a:rPr>
                <a:t>（1）堆垛的要求</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rPr>
                <a:t>对物品的要求、对货场的要求</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）堆垛的原则</a:t>
              </a:r>
            </a:p>
            <a:p>
              <a:pPr algn="l">
                <a:buClrTx/>
                <a:buSzTx/>
                <a:buFontTx/>
              </a:pP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分类存放、选择适当的搬运活性、货物尽可能码高且稳固</a:t>
              </a: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保管作业</a:t>
              </a:r>
            </a:p>
            <a:p>
              <a:pPr>
                <a:lnSpc>
                  <a:spcPct val="100000"/>
                </a:lnSpc>
                <a:spcBef>
                  <a:spcPct val="0"/>
                </a:spcBef>
                <a:buFontTx/>
                <a:buNone/>
              </a:pP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2" name="文本框 1"/>
          <p:cNvSpPr txBox="1"/>
          <p:nvPr/>
        </p:nvSpPr>
        <p:spPr>
          <a:xfrm>
            <a:off x="251460" y="911860"/>
            <a:ext cx="8463280" cy="922020"/>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保管作业</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包括理货、堆垛、垫垛和苫盖</a:t>
            </a:r>
            <a:endParaRPr lang="en-US" altLang="zh-CN"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395605" y="2139315"/>
            <a:ext cx="8063230" cy="2448560"/>
            <a:chOff x="623" y="3709"/>
            <a:chExt cx="12698" cy="3856"/>
          </a:xfrm>
        </p:grpSpPr>
        <p:sp>
          <p:nvSpPr>
            <p:cNvPr id="3" name="圆角矩形 2"/>
            <p:cNvSpPr/>
            <p:nvPr/>
          </p:nvSpPr>
          <p:spPr>
            <a:xfrm>
              <a:off x="1190" y="3709"/>
              <a:ext cx="2864"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堆垛的方式</a:t>
              </a:r>
              <a:endParaRPr lang="zh-CN" altLang="en-US" b="1">
                <a:latin typeface="微软雅黑" panose="020B0503020204020204" pitchFamily="34" charset="-122"/>
                <a:ea typeface="微软雅黑" panose="020B0503020204020204" pitchFamily="34" charset="-122"/>
              </a:endParaRPr>
            </a:p>
          </p:txBody>
        </p:sp>
        <p:sp>
          <p:nvSpPr>
            <p:cNvPr id="5" name="矩形 4"/>
            <p:cNvSpPr/>
            <p:nvPr/>
          </p:nvSpPr>
          <p:spPr>
            <a:xfrm>
              <a:off x="623" y="4390"/>
              <a:ext cx="12698"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buClrTx/>
                <a:buSzTx/>
                <a:buFontTx/>
              </a:pP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https://wenku.so.com/d/58c53fd17e3c8414dbe0ec2874fc1aec?src=www_rec</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pic>
        <p:nvPicPr>
          <p:cNvPr id="103" name="图片 102"/>
          <p:cNvPicPr/>
          <p:nvPr>
            <p:custDataLst>
              <p:tags r:id="rId1"/>
            </p:custDataLst>
          </p:nvPr>
        </p:nvPicPr>
        <p:blipFill>
          <a:blip r:embed="rId4"/>
          <a:stretch>
            <a:fillRect/>
          </a:stretch>
        </p:blipFill>
        <p:spPr>
          <a:xfrm>
            <a:off x="127000" y="1743075"/>
            <a:ext cx="1845310" cy="1784350"/>
          </a:xfrm>
          <a:prstGeom prst="rect">
            <a:avLst/>
          </a:prstGeom>
          <a:noFill/>
          <a:ln w="3175">
            <a:solidFill>
              <a:schemeClr val="tx1"/>
            </a:solidFill>
            <a:prstDash val="solid"/>
          </a:ln>
        </p:spPr>
      </p:pic>
      <p:sp>
        <p:nvSpPr>
          <p:cNvPr id="7" name="文本框 6"/>
          <p:cNvSpPr txBox="1"/>
          <p:nvPr/>
        </p:nvSpPr>
        <p:spPr>
          <a:xfrm>
            <a:off x="400685" y="3976370"/>
            <a:ext cx="1325880" cy="368300"/>
          </a:xfrm>
          <a:prstGeom prst="rect">
            <a:avLst/>
          </a:prstGeom>
          <a:noFill/>
        </p:spPr>
        <p:txBody>
          <a:bodyPr wrap="none" rtlCol="0" anchor="t">
            <a:spAutoFit/>
          </a:bodyPr>
          <a:lstStyle/>
          <a:p>
            <a:r>
              <a:rPr lang="zh-CN" altLang="en-US" b="1">
                <a:solidFill>
                  <a:srgbClr val="1F497D"/>
                </a:solidFill>
                <a:latin typeface="微软雅黑" panose="020B0503020204020204" pitchFamily="34" charset="-122"/>
                <a:ea typeface="微软雅黑" panose="020B0503020204020204" pitchFamily="34" charset="-122"/>
                <a:sym typeface="+mn-ea"/>
              </a:rPr>
              <a:t>重叠式堆码</a:t>
            </a:r>
          </a:p>
        </p:txBody>
      </p:sp>
      <p:pic>
        <p:nvPicPr>
          <p:cNvPr id="100" name="图片 99"/>
          <p:cNvPicPr/>
          <p:nvPr/>
        </p:nvPicPr>
        <p:blipFill>
          <a:blip r:embed="rId5"/>
          <a:stretch>
            <a:fillRect/>
          </a:stretch>
        </p:blipFill>
        <p:spPr>
          <a:xfrm>
            <a:off x="2367915" y="1743075"/>
            <a:ext cx="1845310" cy="1784350"/>
          </a:xfrm>
          <a:prstGeom prst="rect">
            <a:avLst/>
          </a:prstGeom>
          <a:noFill/>
          <a:ln w="3175">
            <a:solidFill>
              <a:schemeClr val="tx1"/>
            </a:solidFill>
          </a:ln>
        </p:spPr>
      </p:pic>
      <p:sp>
        <p:nvSpPr>
          <p:cNvPr id="2" name="文本框 1"/>
          <p:cNvSpPr txBox="1"/>
          <p:nvPr/>
        </p:nvSpPr>
        <p:spPr>
          <a:xfrm>
            <a:off x="2397125" y="3976370"/>
            <a:ext cx="1783080" cy="368300"/>
          </a:xfrm>
          <a:prstGeom prst="rect">
            <a:avLst/>
          </a:prstGeom>
          <a:noFill/>
        </p:spPr>
        <p:txBody>
          <a:bodyPr wrap="none" rtlCol="0" anchor="t">
            <a:spAutoFit/>
          </a:bodyPr>
          <a:lstStyle/>
          <a:p>
            <a:r>
              <a:rPr lang="zh-CN" altLang="en-US" b="1">
                <a:solidFill>
                  <a:srgbClr val="1F497D"/>
                </a:solidFill>
                <a:latin typeface="微软雅黑" panose="020B0503020204020204" pitchFamily="34" charset="-122"/>
                <a:ea typeface="微软雅黑" panose="020B0503020204020204" pitchFamily="34" charset="-122"/>
                <a:sym typeface="+mn-ea"/>
              </a:rPr>
              <a:t>纵横交错式堆码</a:t>
            </a:r>
          </a:p>
        </p:txBody>
      </p:sp>
      <p:pic>
        <p:nvPicPr>
          <p:cNvPr id="101" name="图片 100"/>
          <p:cNvPicPr/>
          <p:nvPr/>
        </p:nvPicPr>
        <p:blipFill>
          <a:blip r:embed="rId6"/>
          <a:stretch>
            <a:fillRect/>
          </a:stretch>
        </p:blipFill>
        <p:spPr>
          <a:xfrm>
            <a:off x="4608830" y="1743075"/>
            <a:ext cx="1845310" cy="1784350"/>
          </a:xfrm>
          <a:prstGeom prst="rect">
            <a:avLst/>
          </a:prstGeom>
          <a:noFill/>
          <a:ln w="3175">
            <a:solidFill>
              <a:schemeClr val="tx1"/>
            </a:solidFill>
          </a:ln>
        </p:spPr>
      </p:pic>
      <p:sp>
        <p:nvSpPr>
          <p:cNvPr id="9" name="文本框 8"/>
          <p:cNvSpPr txBox="1"/>
          <p:nvPr/>
        </p:nvSpPr>
        <p:spPr>
          <a:xfrm>
            <a:off x="4700905" y="3858260"/>
            <a:ext cx="1783080" cy="506730"/>
          </a:xfrm>
          <a:prstGeom prst="rect">
            <a:avLst/>
          </a:prstGeom>
          <a:noFill/>
        </p:spPr>
        <p:txBody>
          <a:bodyPr wrap="none" rtlCol="0" anchor="t">
            <a:spAutoFit/>
          </a:bodyPr>
          <a:lstStyle/>
          <a:p>
            <a:pPr algn="l">
              <a:lnSpc>
                <a:spcPct val="150000"/>
              </a:lnSpc>
            </a:pPr>
            <a:r>
              <a:rPr lang="zh-CN" altLang="en-US" b="1">
                <a:solidFill>
                  <a:srgbClr val="1F497D"/>
                </a:solidFill>
                <a:latin typeface="微软雅黑" panose="020B0503020204020204" pitchFamily="34" charset="-122"/>
                <a:ea typeface="微软雅黑" panose="020B0503020204020204" pitchFamily="34" charset="-122"/>
                <a:sym typeface="+mn-ea"/>
              </a:rPr>
              <a:t>正反交错式堆码</a:t>
            </a:r>
          </a:p>
        </p:txBody>
      </p:sp>
      <p:pic>
        <p:nvPicPr>
          <p:cNvPr id="102" name="图片 101"/>
          <p:cNvPicPr/>
          <p:nvPr/>
        </p:nvPicPr>
        <p:blipFill>
          <a:blip r:embed="rId7"/>
          <a:stretch>
            <a:fillRect/>
          </a:stretch>
        </p:blipFill>
        <p:spPr>
          <a:xfrm>
            <a:off x="6836410" y="1743075"/>
            <a:ext cx="1845310" cy="1784350"/>
          </a:xfrm>
          <a:prstGeom prst="rect">
            <a:avLst/>
          </a:prstGeom>
          <a:noFill/>
          <a:ln w="3175">
            <a:solidFill>
              <a:schemeClr val="tx1"/>
            </a:solidFill>
          </a:ln>
        </p:spPr>
      </p:pic>
      <p:sp>
        <p:nvSpPr>
          <p:cNvPr id="14" name="文本框 13"/>
          <p:cNvSpPr txBox="1"/>
          <p:nvPr/>
        </p:nvSpPr>
        <p:spPr>
          <a:xfrm>
            <a:off x="6784340" y="3963670"/>
            <a:ext cx="1783080" cy="368300"/>
          </a:xfrm>
          <a:prstGeom prst="rect">
            <a:avLst/>
          </a:prstGeom>
          <a:noFill/>
        </p:spPr>
        <p:txBody>
          <a:bodyPr wrap="none" rtlCol="0" anchor="t">
            <a:spAutoFit/>
          </a:bodyPr>
          <a:lstStyle/>
          <a:p>
            <a:r>
              <a:rPr lang="zh-CN" altLang="en-US" b="1">
                <a:solidFill>
                  <a:srgbClr val="1F497D"/>
                </a:solidFill>
                <a:latin typeface="微软雅黑" panose="020B0503020204020204" pitchFamily="34" charset="-122"/>
                <a:ea typeface="微软雅黑" panose="020B0503020204020204" pitchFamily="34" charset="-122"/>
                <a:sym typeface="+mn-ea"/>
              </a:rPr>
              <a:t>旋转交错式堆码</a:t>
            </a:r>
          </a:p>
        </p:txBody>
      </p:sp>
      <p:grpSp>
        <p:nvGrpSpPr>
          <p:cNvPr id="3" name="组合 55"/>
          <p:cNvGrpSpPr/>
          <p:nvPr/>
        </p:nvGrpSpPr>
        <p:grpSpPr bwMode="auto">
          <a:xfrm>
            <a:off x="114302" y="321469"/>
            <a:ext cx="7717631" cy="521970"/>
            <a:chOff x="152400" y="413694"/>
            <a:chExt cx="10290175" cy="496063"/>
          </a:xfrm>
        </p:grpSpPr>
        <p:sp>
          <p:nvSpPr>
            <p:cNvPr id="4"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保管</a:t>
              </a:r>
            </a:p>
          </p:txBody>
        </p:sp>
        <p:cxnSp>
          <p:nvCxnSpPr>
            <p:cNvPr id="5" name="直接连接符 4"/>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6" name="圆角矩形 5"/>
          <p:cNvSpPr/>
          <p:nvPr/>
        </p:nvSpPr>
        <p:spPr>
          <a:xfrm>
            <a:off x="251460" y="987425"/>
            <a:ext cx="2673985" cy="43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tx1"/>
                </a:solidFill>
                <a:latin typeface="微软雅黑" panose="020B0503020204020204" pitchFamily="34" charset="-122"/>
                <a:ea typeface="微软雅黑" panose="020B0503020204020204" pitchFamily="34" charset="-122"/>
              </a:rPr>
              <a:t>常见的四种堆垛方式</a:t>
            </a:r>
            <a:endParaRPr lang="zh-CN" altLang="en-US" b="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仓储过程中的储位管理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5" name="组合 52229"/>
          <p:cNvGrpSpPr/>
          <p:nvPr/>
        </p:nvGrpSpPr>
        <p:grpSpPr>
          <a:xfrm>
            <a:off x="1115060" y="2139950"/>
            <a:ext cx="7183120" cy="2018030"/>
            <a:chOff x="0" y="0"/>
            <a:chExt cx="12020" cy="3629"/>
          </a:xfrm>
        </p:grpSpPr>
        <p:sp>
          <p:nvSpPr>
            <p:cNvPr id="223238" name="Freeform 2"/>
            <p:cNvSpPr/>
            <p:nvPr/>
          </p:nvSpPr>
          <p:spPr>
            <a:xfrm>
              <a:off x="8618" y="115"/>
              <a:ext cx="3402" cy="3515"/>
            </a:xfrm>
            <a:custGeom>
              <a:avLst/>
              <a:gdLst/>
              <a:ahLst/>
              <a:cxnLst>
                <a:cxn ang="0">
                  <a:pos x="264" y="20"/>
                </a:cxn>
                <a:cxn ang="0">
                  <a:pos x="286" y="52"/>
                </a:cxn>
                <a:cxn ang="0">
                  <a:pos x="242" y="68"/>
                </a:cxn>
                <a:cxn ang="0">
                  <a:pos x="202" y="72"/>
                </a:cxn>
                <a:cxn ang="0">
                  <a:pos x="194" y="102"/>
                </a:cxn>
                <a:cxn ang="0">
                  <a:pos x="140" y="114"/>
                </a:cxn>
                <a:cxn ang="0">
                  <a:pos x="116" y="136"/>
                </a:cxn>
                <a:cxn ang="0">
                  <a:pos x="84" y="164"/>
                </a:cxn>
                <a:cxn ang="0">
                  <a:pos x="76" y="182"/>
                </a:cxn>
                <a:cxn ang="0">
                  <a:pos x="60" y="224"/>
                </a:cxn>
                <a:cxn ang="0">
                  <a:pos x="42" y="272"/>
                </a:cxn>
                <a:cxn ang="0">
                  <a:pos x="24" y="296"/>
                </a:cxn>
                <a:cxn ang="0">
                  <a:pos x="12" y="330"/>
                </a:cxn>
                <a:cxn ang="0">
                  <a:pos x="16" y="352"/>
                </a:cxn>
                <a:cxn ang="0">
                  <a:pos x="6" y="396"/>
                </a:cxn>
                <a:cxn ang="0">
                  <a:pos x="30" y="420"/>
                </a:cxn>
                <a:cxn ang="0">
                  <a:pos x="22" y="448"/>
                </a:cxn>
                <a:cxn ang="0">
                  <a:pos x="38" y="472"/>
                </a:cxn>
                <a:cxn ang="0">
                  <a:pos x="64" y="500"/>
                </a:cxn>
                <a:cxn ang="0">
                  <a:pos x="76" y="546"/>
                </a:cxn>
                <a:cxn ang="0">
                  <a:pos x="126" y="572"/>
                </a:cxn>
                <a:cxn ang="0">
                  <a:pos x="130" y="602"/>
                </a:cxn>
                <a:cxn ang="0">
                  <a:pos x="170" y="614"/>
                </a:cxn>
                <a:cxn ang="0">
                  <a:pos x="188" y="636"/>
                </a:cxn>
                <a:cxn ang="0">
                  <a:pos x="212" y="644"/>
                </a:cxn>
                <a:cxn ang="0">
                  <a:pos x="238" y="662"/>
                </a:cxn>
                <a:cxn ang="0">
                  <a:pos x="280" y="668"/>
                </a:cxn>
                <a:cxn ang="0">
                  <a:pos x="300" y="676"/>
                </a:cxn>
                <a:cxn ang="0">
                  <a:pos x="330" y="688"/>
                </a:cxn>
                <a:cxn ang="0">
                  <a:pos x="350" y="694"/>
                </a:cxn>
                <a:cxn ang="0">
                  <a:pos x="392" y="718"/>
                </a:cxn>
                <a:cxn ang="0">
                  <a:pos x="398" y="686"/>
                </a:cxn>
                <a:cxn ang="0">
                  <a:pos x="428" y="688"/>
                </a:cxn>
                <a:cxn ang="0">
                  <a:pos x="504" y="660"/>
                </a:cxn>
                <a:cxn ang="0">
                  <a:pos x="534" y="656"/>
                </a:cxn>
                <a:cxn ang="0">
                  <a:pos x="550" y="644"/>
                </a:cxn>
                <a:cxn ang="0">
                  <a:pos x="570" y="612"/>
                </a:cxn>
                <a:cxn ang="0">
                  <a:pos x="612" y="586"/>
                </a:cxn>
                <a:cxn ang="0">
                  <a:pos x="630" y="554"/>
                </a:cxn>
                <a:cxn ang="0">
                  <a:pos x="656" y="520"/>
                </a:cxn>
                <a:cxn ang="0">
                  <a:pos x="682" y="492"/>
                </a:cxn>
                <a:cxn ang="0">
                  <a:pos x="692" y="466"/>
                </a:cxn>
                <a:cxn ang="0">
                  <a:pos x="696" y="410"/>
                </a:cxn>
                <a:cxn ang="0">
                  <a:pos x="734" y="352"/>
                </a:cxn>
                <a:cxn ang="0">
                  <a:pos x="718" y="316"/>
                </a:cxn>
                <a:cxn ang="0">
                  <a:pos x="710" y="292"/>
                </a:cxn>
                <a:cxn ang="0">
                  <a:pos x="698" y="258"/>
                </a:cxn>
                <a:cxn ang="0">
                  <a:pos x="678" y="212"/>
                </a:cxn>
                <a:cxn ang="0">
                  <a:pos x="654" y="182"/>
                </a:cxn>
                <a:cxn ang="0">
                  <a:pos x="632" y="154"/>
                </a:cxn>
                <a:cxn ang="0">
                  <a:pos x="612" y="104"/>
                </a:cxn>
                <a:cxn ang="0">
                  <a:pos x="592" y="108"/>
                </a:cxn>
                <a:cxn ang="0">
                  <a:pos x="548" y="100"/>
                </a:cxn>
                <a:cxn ang="0">
                  <a:pos x="508" y="22"/>
                </a:cxn>
                <a:cxn ang="0">
                  <a:pos x="456" y="48"/>
                </a:cxn>
                <a:cxn ang="0">
                  <a:pos x="430" y="46"/>
                </a:cxn>
                <a:cxn ang="0">
                  <a:pos x="370" y="10"/>
                </a:cxn>
                <a:cxn ang="0">
                  <a:pos x="348" y="10"/>
                </a:cxn>
                <a:cxn ang="0">
                  <a:pos x="326" y="28"/>
                </a:cxn>
                <a:cxn ang="0">
                  <a:pos x="294" y="42"/>
                </a:cxn>
                <a:cxn ang="0">
                  <a:pos x="256" y="12"/>
                </a:cxn>
              </a:cxnLst>
              <a:rect l="0" t="0" r="0" b="0"/>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gradFill rotWithShape="1">
              <a:gsLst>
                <a:gs pos="0">
                  <a:schemeClr val="accent2"/>
                </a:gs>
                <a:gs pos="100000">
                  <a:srgbClr val="1F1F5D"/>
                </a:gs>
              </a:gsLst>
              <a:lin ang="5400000" scaled="1"/>
              <a:tileRect/>
            </a:gradFill>
            <a:ln w="9525">
              <a:noFill/>
            </a:ln>
          </p:spPr>
          <p:txBody>
            <a:bodyPr/>
            <a:lstStyle/>
            <a:p>
              <a:endParaRPr lang="zh-CN" altLang="en-US"/>
            </a:p>
          </p:txBody>
        </p:sp>
        <p:sp>
          <p:nvSpPr>
            <p:cNvPr id="223239" name="Freeform 3"/>
            <p:cNvSpPr/>
            <p:nvPr/>
          </p:nvSpPr>
          <p:spPr>
            <a:xfrm>
              <a:off x="4310" y="0"/>
              <a:ext cx="3403" cy="3515"/>
            </a:xfrm>
            <a:custGeom>
              <a:avLst/>
              <a:gdLst/>
              <a:ahLst/>
              <a:cxnLst>
                <a:cxn ang="0">
                  <a:pos x="264" y="20"/>
                </a:cxn>
                <a:cxn ang="0">
                  <a:pos x="286" y="52"/>
                </a:cxn>
                <a:cxn ang="0">
                  <a:pos x="242" y="68"/>
                </a:cxn>
                <a:cxn ang="0">
                  <a:pos x="202" y="72"/>
                </a:cxn>
                <a:cxn ang="0">
                  <a:pos x="194" y="102"/>
                </a:cxn>
                <a:cxn ang="0">
                  <a:pos x="140" y="114"/>
                </a:cxn>
                <a:cxn ang="0">
                  <a:pos x="116" y="136"/>
                </a:cxn>
                <a:cxn ang="0">
                  <a:pos x="84" y="164"/>
                </a:cxn>
                <a:cxn ang="0">
                  <a:pos x="76" y="182"/>
                </a:cxn>
                <a:cxn ang="0">
                  <a:pos x="60" y="224"/>
                </a:cxn>
                <a:cxn ang="0">
                  <a:pos x="42" y="272"/>
                </a:cxn>
                <a:cxn ang="0">
                  <a:pos x="24" y="296"/>
                </a:cxn>
                <a:cxn ang="0">
                  <a:pos x="12" y="330"/>
                </a:cxn>
                <a:cxn ang="0">
                  <a:pos x="16" y="352"/>
                </a:cxn>
                <a:cxn ang="0">
                  <a:pos x="6" y="396"/>
                </a:cxn>
                <a:cxn ang="0">
                  <a:pos x="30" y="420"/>
                </a:cxn>
                <a:cxn ang="0">
                  <a:pos x="22" y="448"/>
                </a:cxn>
                <a:cxn ang="0">
                  <a:pos x="38" y="472"/>
                </a:cxn>
                <a:cxn ang="0">
                  <a:pos x="64" y="500"/>
                </a:cxn>
                <a:cxn ang="0">
                  <a:pos x="76" y="546"/>
                </a:cxn>
                <a:cxn ang="0">
                  <a:pos x="126" y="572"/>
                </a:cxn>
                <a:cxn ang="0">
                  <a:pos x="130" y="602"/>
                </a:cxn>
                <a:cxn ang="0">
                  <a:pos x="170" y="614"/>
                </a:cxn>
                <a:cxn ang="0">
                  <a:pos x="188" y="636"/>
                </a:cxn>
                <a:cxn ang="0">
                  <a:pos x="212" y="644"/>
                </a:cxn>
                <a:cxn ang="0">
                  <a:pos x="238" y="662"/>
                </a:cxn>
                <a:cxn ang="0">
                  <a:pos x="280" y="668"/>
                </a:cxn>
                <a:cxn ang="0">
                  <a:pos x="300" y="676"/>
                </a:cxn>
                <a:cxn ang="0">
                  <a:pos x="330" y="688"/>
                </a:cxn>
                <a:cxn ang="0">
                  <a:pos x="350" y="694"/>
                </a:cxn>
                <a:cxn ang="0">
                  <a:pos x="392" y="718"/>
                </a:cxn>
                <a:cxn ang="0">
                  <a:pos x="398" y="686"/>
                </a:cxn>
                <a:cxn ang="0">
                  <a:pos x="428" y="688"/>
                </a:cxn>
                <a:cxn ang="0">
                  <a:pos x="504" y="660"/>
                </a:cxn>
                <a:cxn ang="0">
                  <a:pos x="534" y="656"/>
                </a:cxn>
                <a:cxn ang="0">
                  <a:pos x="550" y="644"/>
                </a:cxn>
                <a:cxn ang="0">
                  <a:pos x="570" y="612"/>
                </a:cxn>
                <a:cxn ang="0">
                  <a:pos x="612" y="586"/>
                </a:cxn>
                <a:cxn ang="0">
                  <a:pos x="630" y="554"/>
                </a:cxn>
                <a:cxn ang="0">
                  <a:pos x="656" y="520"/>
                </a:cxn>
                <a:cxn ang="0">
                  <a:pos x="682" y="492"/>
                </a:cxn>
                <a:cxn ang="0">
                  <a:pos x="692" y="466"/>
                </a:cxn>
                <a:cxn ang="0">
                  <a:pos x="696" y="410"/>
                </a:cxn>
                <a:cxn ang="0">
                  <a:pos x="734" y="352"/>
                </a:cxn>
                <a:cxn ang="0">
                  <a:pos x="718" y="316"/>
                </a:cxn>
                <a:cxn ang="0">
                  <a:pos x="710" y="292"/>
                </a:cxn>
                <a:cxn ang="0">
                  <a:pos x="698" y="258"/>
                </a:cxn>
                <a:cxn ang="0">
                  <a:pos x="678" y="212"/>
                </a:cxn>
                <a:cxn ang="0">
                  <a:pos x="654" y="182"/>
                </a:cxn>
                <a:cxn ang="0">
                  <a:pos x="632" y="154"/>
                </a:cxn>
                <a:cxn ang="0">
                  <a:pos x="612" y="104"/>
                </a:cxn>
                <a:cxn ang="0">
                  <a:pos x="592" y="108"/>
                </a:cxn>
                <a:cxn ang="0">
                  <a:pos x="548" y="100"/>
                </a:cxn>
                <a:cxn ang="0">
                  <a:pos x="508" y="22"/>
                </a:cxn>
                <a:cxn ang="0">
                  <a:pos x="456" y="48"/>
                </a:cxn>
                <a:cxn ang="0">
                  <a:pos x="430" y="46"/>
                </a:cxn>
                <a:cxn ang="0">
                  <a:pos x="370" y="10"/>
                </a:cxn>
                <a:cxn ang="0">
                  <a:pos x="348" y="10"/>
                </a:cxn>
                <a:cxn ang="0">
                  <a:pos x="326" y="28"/>
                </a:cxn>
                <a:cxn ang="0">
                  <a:pos x="294" y="42"/>
                </a:cxn>
                <a:cxn ang="0">
                  <a:pos x="256" y="12"/>
                </a:cxn>
              </a:cxnLst>
              <a:rect l="0" t="0" r="0" b="0"/>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gradFill rotWithShape="1">
              <a:gsLst>
                <a:gs pos="0">
                  <a:srgbClr val="B8DB4D"/>
                </a:gs>
                <a:gs pos="100000">
                  <a:schemeClr val="folHlink"/>
                </a:gs>
              </a:gsLst>
              <a:lin ang="5400000" scaled="1"/>
              <a:tileRect/>
            </a:gradFill>
            <a:ln w="9525">
              <a:noFill/>
            </a:ln>
          </p:spPr>
          <p:txBody>
            <a:bodyPr/>
            <a:lstStyle/>
            <a:p>
              <a:endParaRPr lang="zh-CN" altLang="en-US"/>
            </a:p>
          </p:txBody>
        </p:sp>
        <p:sp>
          <p:nvSpPr>
            <p:cNvPr id="223240" name="Freeform 4"/>
            <p:cNvSpPr/>
            <p:nvPr/>
          </p:nvSpPr>
          <p:spPr>
            <a:xfrm>
              <a:off x="0" y="0"/>
              <a:ext cx="3403" cy="3515"/>
            </a:xfrm>
            <a:custGeom>
              <a:avLst/>
              <a:gdLst/>
              <a:ahLst/>
              <a:cxnLst>
                <a:cxn ang="0">
                  <a:pos x="264" y="20"/>
                </a:cxn>
                <a:cxn ang="0">
                  <a:pos x="286" y="52"/>
                </a:cxn>
                <a:cxn ang="0">
                  <a:pos x="242" y="68"/>
                </a:cxn>
                <a:cxn ang="0">
                  <a:pos x="202" y="72"/>
                </a:cxn>
                <a:cxn ang="0">
                  <a:pos x="194" y="102"/>
                </a:cxn>
                <a:cxn ang="0">
                  <a:pos x="140" y="114"/>
                </a:cxn>
                <a:cxn ang="0">
                  <a:pos x="116" y="136"/>
                </a:cxn>
                <a:cxn ang="0">
                  <a:pos x="84" y="164"/>
                </a:cxn>
                <a:cxn ang="0">
                  <a:pos x="76" y="182"/>
                </a:cxn>
                <a:cxn ang="0">
                  <a:pos x="60" y="224"/>
                </a:cxn>
                <a:cxn ang="0">
                  <a:pos x="42" y="272"/>
                </a:cxn>
                <a:cxn ang="0">
                  <a:pos x="24" y="296"/>
                </a:cxn>
                <a:cxn ang="0">
                  <a:pos x="12" y="330"/>
                </a:cxn>
                <a:cxn ang="0">
                  <a:pos x="16" y="352"/>
                </a:cxn>
                <a:cxn ang="0">
                  <a:pos x="6" y="396"/>
                </a:cxn>
                <a:cxn ang="0">
                  <a:pos x="30" y="420"/>
                </a:cxn>
                <a:cxn ang="0">
                  <a:pos x="22" y="448"/>
                </a:cxn>
                <a:cxn ang="0">
                  <a:pos x="38" y="472"/>
                </a:cxn>
                <a:cxn ang="0">
                  <a:pos x="64" y="500"/>
                </a:cxn>
                <a:cxn ang="0">
                  <a:pos x="76" y="546"/>
                </a:cxn>
                <a:cxn ang="0">
                  <a:pos x="126" y="572"/>
                </a:cxn>
                <a:cxn ang="0">
                  <a:pos x="130" y="602"/>
                </a:cxn>
                <a:cxn ang="0">
                  <a:pos x="170" y="614"/>
                </a:cxn>
                <a:cxn ang="0">
                  <a:pos x="188" y="636"/>
                </a:cxn>
                <a:cxn ang="0">
                  <a:pos x="212" y="644"/>
                </a:cxn>
                <a:cxn ang="0">
                  <a:pos x="238" y="662"/>
                </a:cxn>
                <a:cxn ang="0">
                  <a:pos x="280" y="668"/>
                </a:cxn>
                <a:cxn ang="0">
                  <a:pos x="300" y="676"/>
                </a:cxn>
                <a:cxn ang="0">
                  <a:pos x="330" y="688"/>
                </a:cxn>
                <a:cxn ang="0">
                  <a:pos x="350" y="694"/>
                </a:cxn>
                <a:cxn ang="0">
                  <a:pos x="392" y="718"/>
                </a:cxn>
                <a:cxn ang="0">
                  <a:pos x="398" y="686"/>
                </a:cxn>
                <a:cxn ang="0">
                  <a:pos x="428" y="688"/>
                </a:cxn>
                <a:cxn ang="0">
                  <a:pos x="504" y="660"/>
                </a:cxn>
                <a:cxn ang="0">
                  <a:pos x="534" y="656"/>
                </a:cxn>
                <a:cxn ang="0">
                  <a:pos x="550" y="644"/>
                </a:cxn>
                <a:cxn ang="0">
                  <a:pos x="570" y="612"/>
                </a:cxn>
                <a:cxn ang="0">
                  <a:pos x="612" y="586"/>
                </a:cxn>
                <a:cxn ang="0">
                  <a:pos x="630" y="554"/>
                </a:cxn>
                <a:cxn ang="0">
                  <a:pos x="656" y="520"/>
                </a:cxn>
                <a:cxn ang="0">
                  <a:pos x="682" y="492"/>
                </a:cxn>
                <a:cxn ang="0">
                  <a:pos x="692" y="466"/>
                </a:cxn>
                <a:cxn ang="0">
                  <a:pos x="696" y="410"/>
                </a:cxn>
                <a:cxn ang="0">
                  <a:pos x="734" y="352"/>
                </a:cxn>
                <a:cxn ang="0">
                  <a:pos x="718" y="316"/>
                </a:cxn>
                <a:cxn ang="0">
                  <a:pos x="710" y="292"/>
                </a:cxn>
                <a:cxn ang="0">
                  <a:pos x="698" y="258"/>
                </a:cxn>
                <a:cxn ang="0">
                  <a:pos x="678" y="212"/>
                </a:cxn>
                <a:cxn ang="0">
                  <a:pos x="654" y="182"/>
                </a:cxn>
                <a:cxn ang="0">
                  <a:pos x="632" y="154"/>
                </a:cxn>
                <a:cxn ang="0">
                  <a:pos x="612" y="104"/>
                </a:cxn>
                <a:cxn ang="0">
                  <a:pos x="592" y="108"/>
                </a:cxn>
                <a:cxn ang="0">
                  <a:pos x="548" y="100"/>
                </a:cxn>
                <a:cxn ang="0">
                  <a:pos x="508" y="22"/>
                </a:cxn>
                <a:cxn ang="0">
                  <a:pos x="456" y="48"/>
                </a:cxn>
                <a:cxn ang="0">
                  <a:pos x="430" y="46"/>
                </a:cxn>
                <a:cxn ang="0">
                  <a:pos x="370" y="10"/>
                </a:cxn>
                <a:cxn ang="0">
                  <a:pos x="348" y="10"/>
                </a:cxn>
                <a:cxn ang="0">
                  <a:pos x="326" y="28"/>
                </a:cxn>
                <a:cxn ang="0">
                  <a:pos x="294" y="42"/>
                </a:cxn>
                <a:cxn ang="0">
                  <a:pos x="256" y="12"/>
                </a:cxn>
              </a:cxnLst>
              <a:rect l="0" t="0" r="0" b="0"/>
              <a:pathLst>
                <a:path w="742" h="718">
                  <a:moveTo>
                    <a:pt x="256" y="12"/>
                  </a:moveTo>
                  <a:lnTo>
                    <a:pt x="252" y="8"/>
                  </a:lnTo>
                  <a:lnTo>
                    <a:pt x="252" y="6"/>
                  </a:lnTo>
                  <a:lnTo>
                    <a:pt x="250" y="6"/>
                  </a:lnTo>
                  <a:lnTo>
                    <a:pt x="252" y="8"/>
                  </a:lnTo>
                  <a:lnTo>
                    <a:pt x="254" y="10"/>
                  </a:lnTo>
                  <a:lnTo>
                    <a:pt x="256" y="12"/>
                  </a:lnTo>
                  <a:lnTo>
                    <a:pt x="260" y="16"/>
                  </a:lnTo>
                  <a:lnTo>
                    <a:pt x="264" y="20"/>
                  </a:lnTo>
                  <a:lnTo>
                    <a:pt x="268" y="24"/>
                  </a:lnTo>
                  <a:lnTo>
                    <a:pt x="270" y="28"/>
                  </a:lnTo>
                  <a:lnTo>
                    <a:pt x="274" y="32"/>
                  </a:lnTo>
                  <a:lnTo>
                    <a:pt x="278" y="34"/>
                  </a:lnTo>
                  <a:lnTo>
                    <a:pt x="280" y="36"/>
                  </a:lnTo>
                  <a:lnTo>
                    <a:pt x="280" y="38"/>
                  </a:lnTo>
                  <a:lnTo>
                    <a:pt x="282" y="38"/>
                  </a:lnTo>
                  <a:lnTo>
                    <a:pt x="288" y="48"/>
                  </a:lnTo>
                  <a:lnTo>
                    <a:pt x="286" y="52"/>
                  </a:lnTo>
                  <a:lnTo>
                    <a:pt x="278" y="56"/>
                  </a:lnTo>
                  <a:lnTo>
                    <a:pt x="268" y="58"/>
                  </a:lnTo>
                  <a:lnTo>
                    <a:pt x="256" y="58"/>
                  </a:lnTo>
                  <a:lnTo>
                    <a:pt x="246" y="56"/>
                  </a:lnTo>
                  <a:lnTo>
                    <a:pt x="238" y="54"/>
                  </a:lnTo>
                  <a:lnTo>
                    <a:pt x="242" y="58"/>
                  </a:lnTo>
                  <a:lnTo>
                    <a:pt x="246" y="62"/>
                  </a:lnTo>
                  <a:lnTo>
                    <a:pt x="244" y="64"/>
                  </a:lnTo>
                  <a:lnTo>
                    <a:pt x="242" y="68"/>
                  </a:lnTo>
                  <a:lnTo>
                    <a:pt x="238" y="70"/>
                  </a:lnTo>
                  <a:lnTo>
                    <a:pt x="232" y="72"/>
                  </a:lnTo>
                  <a:lnTo>
                    <a:pt x="228" y="72"/>
                  </a:lnTo>
                  <a:lnTo>
                    <a:pt x="222" y="70"/>
                  </a:lnTo>
                  <a:lnTo>
                    <a:pt x="216" y="68"/>
                  </a:lnTo>
                  <a:lnTo>
                    <a:pt x="212" y="64"/>
                  </a:lnTo>
                  <a:lnTo>
                    <a:pt x="206" y="64"/>
                  </a:lnTo>
                  <a:lnTo>
                    <a:pt x="204" y="68"/>
                  </a:lnTo>
                  <a:lnTo>
                    <a:pt x="202" y="72"/>
                  </a:lnTo>
                  <a:lnTo>
                    <a:pt x="200" y="76"/>
                  </a:lnTo>
                  <a:lnTo>
                    <a:pt x="196" y="78"/>
                  </a:lnTo>
                  <a:lnTo>
                    <a:pt x="190" y="80"/>
                  </a:lnTo>
                  <a:lnTo>
                    <a:pt x="196" y="82"/>
                  </a:lnTo>
                  <a:lnTo>
                    <a:pt x="198" y="86"/>
                  </a:lnTo>
                  <a:lnTo>
                    <a:pt x="200" y="90"/>
                  </a:lnTo>
                  <a:lnTo>
                    <a:pt x="200" y="94"/>
                  </a:lnTo>
                  <a:lnTo>
                    <a:pt x="198" y="98"/>
                  </a:lnTo>
                  <a:lnTo>
                    <a:pt x="194" y="102"/>
                  </a:lnTo>
                  <a:lnTo>
                    <a:pt x="186" y="102"/>
                  </a:lnTo>
                  <a:lnTo>
                    <a:pt x="172" y="100"/>
                  </a:lnTo>
                  <a:lnTo>
                    <a:pt x="162" y="100"/>
                  </a:lnTo>
                  <a:lnTo>
                    <a:pt x="164" y="102"/>
                  </a:lnTo>
                  <a:lnTo>
                    <a:pt x="166" y="106"/>
                  </a:lnTo>
                  <a:lnTo>
                    <a:pt x="168" y="110"/>
                  </a:lnTo>
                  <a:lnTo>
                    <a:pt x="154" y="110"/>
                  </a:lnTo>
                  <a:lnTo>
                    <a:pt x="140" y="110"/>
                  </a:lnTo>
                  <a:lnTo>
                    <a:pt x="140" y="114"/>
                  </a:lnTo>
                  <a:lnTo>
                    <a:pt x="142" y="116"/>
                  </a:lnTo>
                  <a:lnTo>
                    <a:pt x="136" y="118"/>
                  </a:lnTo>
                  <a:lnTo>
                    <a:pt x="130" y="118"/>
                  </a:lnTo>
                  <a:lnTo>
                    <a:pt x="124" y="118"/>
                  </a:lnTo>
                  <a:lnTo>
                    <a:pt x="126" y="122"/>
                  </a:lnTo>
                  <a:lnTo>
                    <a:pt x="126" y="126"/>
                  </a:lnTo>
                  <a:lnTo>
                    <a:pt x="126" y="130"/>
                  </a:lnTo>
                  <a:lnTo>
                    <a:pt x="128" y="134"/>
                  </a:lnTo>
                  <a:lnTo>
                    <a:pt x="116" y="136"/>
                  </a:lnTo>
                  <a:lnTo>
                    <a:pt x="106" y="140"/>
                  </a:lnTo>
                  <a:lnTo>
                    <a:pt x="96" y="144"/>
                  </a:lnTo>
                  <a:lnTo>
                    <a:pt x="82" y="142"/>
                  </a:lnTo>
                  <a:lnTo>
                    <a:pt x="88" y="146"/>
                  </a:lnTo>
                  <a:lnTo>
                    <a:pt x="92" y="148"/>
                  </a:lnTo>
                  <a:lnTo>
                    <a:pt x="92" y="152"/>
                  </a:lnTo>
                  <a:lnTo>
                    <a:pt x="92" y="156"/>
                  </a:lnTo>
                  <a:lnTo>
                    <a:pt x="88" y="160"/>
                  </a:lnTo>
                  <a:lnTo>
                    <a:pt x="84" y="164"/>
                  </a:lnTo>
                  <a:lnTo>
                    <a:pt x="78" y="166"/>
                  </a:lnTo>
                  <a:lnTo>
                    <a:pt x="74" y="168"/>
                  </a:lnTo>
                  <a:lnTo>
                    <a:pt x="68" y="170"/>
                  </a:lnTo>
                  <a:lnTo>
                    <a:pt x="62" y="172"/>
                  </a:lnTo>
                  <a:lnTo>
                    <a:pt x="58" y="172"/>
                  </a:lnTo>
                  <a:lnTo>
                    <a:pt x="64" y="174"/>
                  </a:lnTo>
                  <a:lnTo>
                    <a:pt x="68" y="176"/>
                  </a:lnTo>
                  <a:lnTo>
                    <a:pt x="72" y="180"/>
                  </a:lnTo>
                  <a:lnTo>
                    <a:pt x="76" y="182"/>
                  </a:lnTo>
                  <a:lnTo>
                    <a:pt x="78" y="184"/>
                  </a:lnTo>
                  <a:lnTo>
                    <a:pt x="78" y="190"/>
                  </a:lnTo>
                  <a:lnTo>
                    <a:pt x="78" y="194"/>
                  </a:lnTo>
                  <a:lnTo>
                    <a:pt x="76" y="202"/>
                  </a:lnTo>
                  <a:lnTo>
                    <a:pt x="70" y="204"/>
                  </a:lnTo>
                  <a:lnTo>
                    <a:pt x="62" y="204"/>
                  </a:lnTo>
                  <a:lnTo>
                    <a:pt x="54" y="204"/>
                  </a:lnTo>
                  <a:lnTo>
                    <a:pt x="60" y="214"/>
                  </a:lnTo>
                  <a:lnTo>
                    <a:pt x="60" y="224"/>
                  </a:lnTo>
                  <a:lnTo>
                    <a:pt x="56" y="236"/>
                  </a:lnTo>
                  <a:lnTo>
                    <a:pt x="56" y="248"/>
                  </a:lnTo>
                  <a:lnTo>
                    <a:pt x="46" y="248"/>
                  </a:lnTo>
                  <a:lnTo>
                    <a:pt x="34" y="248"/>
                  </a:lnTo>
                  <a:lnTo>
                    <a:pt x="38" y="250"/>
                  </a:lnTo>
                  <a:lnTo>
                    <a:pt x="42" y="254"/>
                  </a:lnTo>
                  <a:lnTo>
                    <a:pt x="44" y="260"/>
                  </a:lnTo>
                  <a:lnTo>
                    <a:pt x="44" y="268"/>
                  </a:lnTo>
                  <a:lnTo>
                    <a:pt x="42" y="272"/>
                  </a:lnTo>
                  <a:lnTo>
                    <a:pt x="38" y="276"/>
                  </a:lnTo>
                  <a:lnTo>
                    <a:pt x="34" y="278"/>
                  </a:lnTo>
                  <a:lnTo>
                    <a:pt x="28" y="280"/>
                  </a:lnTo>
                  <a:lnTo>
                    <a:pt x="24" y="280"/>
                  </a:lnTo>
                  <a:lnTo>
                    <a:pt x="18" y="282"/>
                  </a:lnTo>
                  <a:lnTo>
                    <a:pt x="24" y="284"/>
                  </a:lnTo>
                  <a:lnTo>
                    <a:pt x="26" y="288"/>
                  </a:lnTo>
                  <a:lnTo>
                    <a:pt x="26" y="292"/>
                  </a:lnTo>
                  <a:lnTo>
                    <a:pt x="24" y="296"/>
                  </a:lnTo>
                  <a:lnTo>
                    <a:pt x="18" y="300"/>
                  </a:lnTo>
                  <a:lnTo>
                    <a:pt x="28" y="302"/>
                  </a:lnTo>
                  <a:lnTo>
                    <a:pt x="38" y="306"/>
                  </a:lnTo>
                  <a:lnTo>
                    <a:pt x="38" y="312"/>
                  </a:lnTo>
                  <a:lnTo>
                    <a:pt x="34" y="316"/>
                  </a:lnTo>
                  <a:lnTo>
                    <a:pt x="28" y="320"/>
                  </a:lnTo>
                  <a:lnTo>
                    <a:pt x="24" y="322"/>
                  </a:lnTo>
                  <a:lnTo>
                    <a:pt x="18" y="326"/>
                  </a:lnTo>
                  <a:lnTo>
                    <a:pt x="12" y="330"/>
                  </a:lnTo>
                  <a:lnTo>
                    <a:pt x="8" y="334"/>
                  </a:lnTo>
                  <a:lnTo>
                    <a:pt x="12" y="336"/>
                  </a:lnTo>
                  <a:lnTo>
                    <a:pt x="18" y="338"/>
                  </a:lnTo>
                  <a:lnTo>
                    <a:pt x="22" y="338"/>
                  </a:lnTo>
                  <a:lnTo>
                    <a:pt x="20" y="342"/>
                  </a:lnTo>
                  <a:lnTo>
                    <a:pt x="18" y="344"/>
                  </a:lnTo>
                  <a:lnTo>
                    <a:pt x="14" y="348"/>
                  </a:lnTo>
                  <a:lnTo>
                    <a:pt x="12" y="350"/>
                  </a:lnTo>
                  <a:lnTo>
                    <a:pt x="16" y="352"/>
                  </a:lnTo>
                  <a:lnTo>
                    <a:pt x="22" y="354"/>
                  </a:lnTo>
                  <a:lnTo>
                    <a:pt x="26" y="356"/>
                  </a:lnTo>
                  <a:lnTo>
                    <a:pt x="24" y="358"/>
                  </a:lnTo>
                  <a:lnTo>
                    <a:pt x="22" y="362"/>
                  </a:lnTo>
                  <a:lnTo>
                    <a:pt x="32" y="364"/>
                  </a:lnTo>
                  <a:lnTo>
                    <a:pt x="44" y="368"/>
                  </a:lnTo>
                  <a:lnTo>
                    <a:pt x="22" y="382"/>
                  </a:lnTo>
                  <a:lnTo>
                    <a:pt x="0" y="394"/>
                  </a:lnTo>
                  <a:lnTo>
                    <a:pt x="6" y="396"/>
                  </a:lnTo>
                  <a:lnTo>
                    <a:pt x="14" y="398"/>
                  </a:lnTo>
                  <a:lnTo>
                    <a:pt x="20" y="402"/>
                  </a:lnTo>
                  <a:lnTo>
                    <a:pt x="24" y="406"/>
                  </a:lnTo>
                  <a:lnTo>
                    <a:pt x="22" y="408"/>
                  </a:lnTo>
                  <a:lnTo>
                    <a:pt x="20" y="410"/>
                  </a:lnTo>
                  <a:lnTo>
                    <a:pt x="16" y="412"/>
                  </a:lnTo>
                  <a:lnTo>
                    <a:pt x="22" y="414"/>
                  </a:lnTo>
                  <a:lnTo>
                    <a:pt x="28" y="416"/>
                  </a:lnTo>
                  <a:lnTo>
                    <a:pt x="30" y="420"/>
                  </a:lnTo>
                  <a:lnTo>
                    <a:pt x="32" y="424"/>
                  </a:lnTo>
                  <a:lnTo>
                    <a:pt x="32" y="428"/>
                  </a:lnTo>
                  <a:lnTo>
                    <a:pt x="28" y="434"/>
                  </a:lnTo>
                  <a:lnTo>
                    <a:pt x="32" y="434"/>
                  </a:lnTo>
                  <a:lnTo>
                    <a:pt x="34" y="434"/>
                  </a:lnTo>
                  <a:lnTo>
                    <a:pt x="34" y="440"/>
                  </a:lnTo>
                  <a:lnTo>
                    <a:pt x="30" y="442"/>
                  </a:lnTo>
                  <a:lnTo>
                    <a:pt x="26" y="446"/>
                  </a:lnTo>
                  <a:lnTo>
                    <a:pt x="22" y="448"/>
                  </a:lnTo>
                  <a:lnTo>
                    <a:pt x="20" y="452"/>
                  </a:lnTo>
                  <a:lnTo>
                    <a:pt x="16" y="456"/>
                  </a:lnTo>
                  <a:lnTo>
                    <a:pt x="22" y="454"/>
                  </a:lnTo>
                  <a:lnTo>
                    <a:pt x="28" y="456"/>
                  </a:lnTo>
                  <a:lnTo>
                    <a:pt x="34" y="458"/>
                  </a:lnTo>
                  <a:lnTo>
                    <a:pt x="40" y="460"/>
                  </a:lnTo>
                  <a:lnTo>
                    <a:pt x="44" y="464"/>
                  </a:lnTo>
                  <a:lnTo>
                    <a:pt x="40" y="468"/>
                  </a:lnTo>
                  <a:lnTo>
                    <a:pt x="38" y="472"/>
                  </a:lnTo>
                  <a:lnTo>
                    <a:pt x="34" y="476"/>
                  </a:lnTo>
                  <a:lnTo>
                    <a:pt x="40" y="478"/>
                  </a:lnTo>
                  <a:lnTo>
                    <a:pt x="44" y="482"/>
                  </a:lnTo>
                  <a:lnTo>
                    <a:pt x="48" y="486"/>
                  </a:lnTo>
                  <a:lnTo>
                    <a:pt x="48" y="490"/>
                  </a:lnTo>
                  <a:lnTo>
                    <a:pt x="48" y="496"/>
                  </a:lnTo>
                  <a:lnTo>
                    <a:pt x="54" y="496"/>
                  </a:lnTo>
                  <a:lnTo>
                    <a:pt x="60" y="498"/>
                  </a:lnTo>
                  <a:lnTo>
                    <a:pt x="64" y="500"/>
                  </a:lnTo>
                  <a:lnTo>
                    <a:pt x="66" y="504"/>
                  </a:lnTo>
                  <a:lnTo>
                    <a:pt x="66" y="508"/>
                  </a:lnTo>
                  <a:lnTo>
                    <a:pt x="66" y="514"/>
                  </a:lnTo>
                  <a:lnTo>
                    <a:pt x="62" y="520"/>
                  </a:lnTo>
                  <a:lnTo>
                    <a:pt x="68" y="524"/>
                  </a:lnTo>
                  <a:lnTo>
                    <a:pt x="72" y="528"/>
                  </a:lnTo>
                  <a:lnTo>
                    <a:pt x="74" y="534"/>
                  </a:lnTo>
                  <a:lnTo>
                    <a:pt x="76" y="540"/>
                  </a:lnTo>
                  <a:lnTo>
                    <a:pt x="76" y="546"/>
                  </a:lnTo>
                  <a:lnTo>
                    <a:pt x="96" y="546"/>
                  </a:lnTo>
                  <a:lnTo>
                    <a:pt x="118" y="544"/>
                  </a:lnTo>
                  <a:lnTo>
                    <a:pt x="114" y="552"/>
                  </a:lnTo>
                  <a:lnTo>
                    <a:pt x="112" y="558"/>
                  </a:lnTo>
                  <a:lnTo>
                    <a:pt x="110" y="566"/>
                  </a:lnTo>
                  <a:lnTo>
                    <a:pt x="108" y="572"/>
                  </a:lnTo>
                  <a:lnTo>
                    <a:pt x="114" y="572"/>
                  </a:lnTo>
                  <a:lnTo>
                    <a:pt x="120" y="572"/>
                  </a:lnTo>
                  <a:lnTo>
                    <a:pt x="126" y="572"/>
                  </a:lnTo>
                  <a:lnTo>
                    <a:pt x="122" y="578"/>
                  </a:lnTo>
                  <a:lnTo>
                    <a:pt x="118" y="584"/>
                  </a:lnTo>
                  <a:lnTo>
                    <a:pt x="116" y="592"/>
                  </a:lnTo>
                  <a:lnTo>
                    <a:pt x="122" y="592"/>
                  </a:lnTo>
                  <a:lnTo>
                    <a:pt x="128" y="592"/>
                  </a:lnTo>
                  <a:lnTo>
                    <a:pt x="136" y="592"/>
                  </a:lnTo>
                  <a:lnTo>
                    <a:pt x="134" y="594"/>
                  </a:lnTo>
                  <a:lnTo>
                    <a:pt x="132" y="598"/>
                  </a:lnTo>
                  <a:lnTo>
                    <a:pt x="130" y="602"/>
                  </a:lnTo>
                  <a:lnTo>
                    <a:pt x="128" y="604"/>
                  </a:lnTo>
                  <a:lnTo>
                    <a:pt x="144" y="606"/>
                  </a:lnTo>
                  <a:lnTo>
                    <a:pt x="156" y="610"/>
                  </a:lnTo>
                  <a:lnTo>
                    <a:pt x="164" y="622"/>
                  </a:lnTo>
                  <a:lnTo>
                    <a:pt x="162" y="620"/>
                  </a:lnTo>
                  <a:lnTo>
                    <a:pt x="160" y="618"/>
                  </a:lnTo>
                  <a:lnTo>
                    <a:pt x="164" y="614"/>
                  </a:lnTo>
                  <a:lnTo>
                    <a:pt x="168" y="614"/>
                  </a:lnTo>
                  <a:lnTo>
                    <a:pt x="170" y="614"/>
                  </a:lnTo>
                  <a:lnTo>
                    <a:pt x="172" y="614"/>
                  </a:lnTo>
                  <a:lnTo>
                    <a:pt x="174" y="618"/>
                  </a:lnTo>
                  <a:lnTo>
                    <a:pt x="174" y="620"/>
                  </a:lnTo>
                  <a:lnTo>
                    <a:pt x="176" y="624"/>
                  </a:lnTo>
                  <a:lnTo>
                    <a:pt x="178" y="628"/>
                  </a:lnTo>
                  <a:lnTo>
                    <a:pt x="178" y="630"/>
                  </a:lnTo>
                  <a:lnTo>
                    <a:pt x="180" y="632"/>
                  </a:lnTo>
                  <a:lnTo>
                    <a:pt x="184" y="634"/>
                  </a:lnTo>
                  <a:lnTo>
                    <a:pt x="188" y="636"/>
                  </a:lnTo>
                  <a:lnTo>
                    <a:pt x="190" y="636"/>
                  </a:lnTo>
                  <a:lnTo>
                    <a:pt x="194" y="638"/>
                  </a:lnTo>
                  <a:lnTo>
                    <a:pt x="198" y="638"/>
                  </a:lnTo>
                  <a:lnTo>
                    <a:pt x="200" y="640"/>
                  </a:lnTo>
                  <a:lnTo>
                    <a:pt x="202" y="644"/>
                  </a:lnTo>
                  <a:lnTo>
                    <a:pt x="204" y="648"/>
                  </a:lnTo>
                  <a:lnTo>
                    <a:pt x="206" y="646"/>
                  </a:lnTo>
                  <a:lnTo>
                    <a:pt x="210" y="646"/>
                  </a:lnTo>
                  <a:lnTo>
                    <a:pt x="212" y="644"/>
                  </a:lnTo>
                  <a:lnTo>
                    <a:pt x="216" y="648"/>
                  </a:lnTo>
                  <a:lnTo>
                    <a:pt x="220" y="654"/>
                  </a:lnTo>
                  <a:lnTo>
                    <a:pt x="222" y="658"/>
                  </a:lnTo>
                  <a:lnTo>
                    <a:pt x="224" y="654"/>
                  </a:lnTo>
                  <a:lnTo>
                    <a:pt x="228" y="650"/>
                  </a:lnTo>
                  <a:lnTo>
                    <a:pt x="232" y="652"/>
                  </a:lnTo>
                  <a:lnTo>
                    <a:pt x="234" y="654"/>
                  </a:lnTo>
                  <a:lnTo>
                    <a:pt x="238" y="656"/>
                  </a:lnTo>
                  <a:lnTo>
                    <a:pt x="238" y="662"/>
                  </a:lnTo>
                  <a:lnTo>
                    <a:pt x="240" y="666"/>
                  </a:lnTo>
                  <a:lnTo>
                    <a:pt x="252" y="662"/>
                  </a:lnTo>
                  <a:lnTo>
                    <a:pt x="262" y="666"/>
                  </a:lnTo>
                  <a:lnTo>
                    <a:pt x="270" y="674"/>
                  </a:lnTo>
                  <a:lnTo>
                    <a:pt x="276" y="686"/>
                  </a:lnTo>
                  <a:lnTo>
                    <a:pt x="274" y="678"/>
                  </a:lnTo>
                  <a:lnTo>
                    <a:pt x="276" y="674"/>
                  </a:lnTo>
                  <a:lnTo>
                    <a:pt x="278" y="670"/>
                  </a:lnTo>
                  <a:lnTo>
                    <a:pt x="280" y="668"/>
                  </a:lnTo>
                  <a:lnTo>
                    <a:pt x="284" y="666"/>
                  </a:lnTo>
                  <a:lnTo>
                    <a:pt x="288" y="668"/>
                  </a:lnTo>
                  <a:lnTo>
                    <a:pt x="292" y="672"/>
                  </a:lnTo>
                  <a:lnTo>
                    <a:pt x="296" y="678"/>
                  </a:lnTo>
                  <a:lnTo>
                    <a:pt x="294" y="674"/>
                  </a:lnTo>
                  <a:lnTo>
                    <a:pt x="296" y="674"/>
                  </a:lnTo>
                  <a:lnTo>
                    <a:pt x="298" y="674"/>
                  </a:lnTo>
                  <a:lnTo>
                    <a:pt x="300" y="676"/>
                  </a:lnTo>
                  <a:lnTo>
                    <a:pt x="302" y="680"/>
                  </a:lnTo>
                  <a:lnTo>
                    <a:pt x="304" y="682"/>
                  </a:lnTo>
                  <a:lnTo>
                    <a:pt x="304" y="686"/>
                  </a:lnTo>
                  <a:lnTo>
                    <a:pt x="310" y="682"/>
                  </a:lnTo>
                  <a:lnTo>
                    <a:pt x="318" y="680"/>
                  </a:lnTo>
                  <a:lnTo>
                    <a:pt x="324" y="678"/>
                  </a:lnTo>
                  <a:lnTo>
                    <a:pt x="326" y="682"/>
                  </a:lnTo>
                  <a:lnTo>
                    <a:pt x="328" y="684"/>
                  </a:lnTo>
                  <a:lnTo>
                    <a:pt x="330" y="688"/>
                  </a:lnTo>
                  <a:lnTo>
                    <a:pt x="330" y="692"/>
                  </a:lnTo>
                  <a:lnTo>
                    <a:pt x="332" y="686"/>
                  </a:lnTo>
                  <a:lnTo>
                    <a:pt x="332" y="684"/>
                  </a:lnTo>
                  <a:lnTo>
                    <a:pt x="334" y="682"/>
                  </a:lnTo>
                  <a:lnTo>
                    <a:pt x="338" y="684"/>
                  </a:lnTo>
                  <a:lnTo>
                    <a:pt x="340" y="684"/>
                  </a:lnTo>
                  <a:lnTo>
                    <a:pt x="344" y="688"/>
                  </a:lnTo>
                  <a:lnTo>
                    <a:pt x="346" y="690"/>
                  </a:lnTo>
                  <a:lnTo>
                    <a:pt x="350" y="694"/>
                  </a:lnTo>
                  <a:lnTo>
                    <a:pt x="352" y="698"/>
                  </a:lnTo>
                  <a:lnTo>
                    <a:pt x="356" y="702"/>
                  </a:lnTo>
                  <a:lnTo>
                    <a:pt x="358" y="706"/>
                  </a:lnTo>
                  <a:lnTo>
                    <a:pt x="360" y="708"/>
                  </a:lnTo>
                  <a:lnTo>
                    <a:pt x="364" y="700"/>
                  </a:lnTo>
                  <a:lnTo>
                    <a:pt x="370" y="700"/>
                  </a:lnTo>
                  <a:lnTo>
                    <a:pt x="378" y="704"/>
                  </a:lnTo>
                  <a:lnTo>
                    <a:pt x="386" y="712"/>
                  </a:lnTo>
                  <a:lnTo>
                    <a:pt x="392" y="718"/>
                  </a:lnTo>
                  <a:lnTo>
                    <a:pt x="386" y="714"/>
                  </a:lnTo>
                  <a:lnTo>
                    <a:pt x="384" y="710"/>
                  </a:lnTo>
                  <a:lnTo>
                    <a:pt x="382" y="706"/>
                  </a:lnTo>
                  <a:lnTo>
                    <a:pt x="382" y="702"/>
                  </a:lnTo>
                  <a:lnTo>
                    <a:pt x="384" y="696"/>
                  </a:lnTo>
                  <a:lnTo>
                    <a:pt x="386" y="692"/>
                  </a:lnTo>
                  <a:lnTo>
                    <a:pt x="390" y="690"/>
                  </a:lnTo>
                  <a:lnTo>
                    <a:pt x="394" y="686"/>
                  </a:lnTo>
                  <a:lnTo>
                    <a:pt x="398" y="686"/>
                  </a:lnTo>
                  <a:lnTo>
                    <a:pt x="404" y="688"/>
                  </a:lnTo>
                  <a:lnTo>
                    <a:pt x="408" y="690"/>
                  </a:lnTo>
                  <a:lnTo>
                    <a:pt x="412" y="696"/>
                  </a:lnTo>
                  <a:lnTo>
                    <a:pt x="414" y="692"/>
                  </a:lnTo>
                  <a:lnTo>
                    <a:pt x="414" y="690"/>
                  </a:lnTo>
                  <a:lnTo>
                    <a:pt x="418" y="688"/>
                  </a:lnTo>
                  <a:lnTo>
                    <a:pt x="420" y="686"/>
                  </a:lnTo>
                  <a:lnTo>
                    <a:pt x="424" y="686"/>
                  </a:lnTo>
                  <a:lnTo>
                    <a:pt x="428" y="688"/>
                  </a:lnTo>
                  <a:lnTo>
                    <a:pt x="432" y="690"/>
                  </a:lnTo>
                  <a:lnTo>
                    <a:pt x="434" y="694"/>
                  </a:lnTo>
                  <a:lnTo>
                    <a:pt x="438" y="682"/>
                  </a:lnTo>
                  <a:lnTo>
                    <a:pt x="450" y="676"/>
                  </a:lnTo>
                  <a:lnTo>
                    <a:pt x="462" y="674"/>
                  </a:lnTo>
                  <a:lnTo>
                    <a:pt x="472" y="680"/>
                  </a:lnTo>
                  <a:lnTo>
                    <a:pt x="482" y="672"/>
                  </a:lnTo>
                  <a:lnTo>
                    <a:pt x="494" y="666"/>
                  </a:lnTo>
                  <a:lnTo>
                    <a:pt x="504" y="660"/>
                  </a:lnTo>
                  <a:lnTo>
                    <a:pt x="506" y="658"/>
                  </a:lnTo>
                  <a:lnTo>
                    <a:pt x="508" y="656"/>
                  </a:lnTo>
                  <a:lnTo>
                    <a:pt x="508" y="654"/>
                  </a:lnTo>
                  <a:lnTo>
                    <a:pt x="510" y="654"/>
                  </a:lnTo>
                  <a:lnTo>
                    <a:pt x="514" y="652"/>
                  </a:lnTo>
                  <a:lnTo>
                    <a:pt x="520" y="652"/>
                  </a:lnTo>
                  <a:lnTo>
                    <a:pt x="524" y="652"/>
                  </a:lnTo>
                  <a:lnTo>
                    <a:pt x="528" y="654"/>
                  </a:lnTo>
                  <a:lnTo>
                    <a:pt x="534" y="656"/>
                  </a:lnTo>
                  <a:lnTo>
                    <a:pt x="540" y="658"/>
                  </a:lnTo>
                  <a:lnTo>
                    <a:pt x="538" y="654"/>
                  </a:lnTo>
                  <a:lnTo>
                    <a:pt x="538" y="652"/>
                  </a:lnTo>
                  <a:lnTo>
                    <a:pt x="538" y="648"/>
                  </a:lnTo>
                  <a:lnTo>
                    <a:pt x="550" y="648"/>
                  </a:lnTo>
                  <a:lnTo>
                    <a:pt x="562" y="650"/>
                  </a:lnTo>
                  <a:lnTo>
                    <a:pt x="558" y="648"/>
                  </a:lnTo>
                  <a:lnTo>
                    <a:pt x="552" y="646"/>
                  </a:lnTo>
                  <a:lnTo>
                    <a:pt x="550" y="644"/>
                  </a:lnTo>
                  <a:lnTo>
                    <a:pt x="546" y="640"/>
                  </a:lnTo>
                  <a:lnTo>
                    <a:pt x="544" y="634"/>
                  </a:lnTo>
                  <a:lnTo>
                    <a:pt x="544" y="628"/>
                  </a:lnTo>
                  <a:lnTo>
                    <a:pt x="546" y="622"/>
                  </a:lnTo>
                  <a:lnTo>
                    <a:pt x="548" y="616"/>
                  </a:lnTo>
                  <a:lnTo>
                    <a:pt x="552" y="614"/>
                  </a:lnTo>
                  <a:lnTo>
                    <a:pt x="558" y="612"/>
                  </a:lnTo>
                  <a:lnTo>
                    <a:pt x="564" y="612"/>
                  </a:lnTo>
                  <a:lnTo>
                    <a:pt x="570" y="612"/>
                  </a:lnTo>
                  <a:lnTo>
                    <a:pt x="576" y="612"/>
                  </a:lnTo>
                  <a:lnTo>
                    <a:pt x="572" y="608"/>
                  </a:lnTo>
                  <a:lnTo>
                    <a:pt x="572" y="606"/>
                  </a:lnTo>
                  <a:lnTo>
                    <a:pt x="570" y="602"/>
                  </a:lnTo>
                  <a:lnTo>
                    <a:pt x="570" y="598"/>
                  </a:lnTo>
                  <a:lnTo>
                    <a:pt x="584" y="600"/>
                  </a:lnTo>
                  <a:lnTo>
                    <a:pt x="592" y="598"/>
                  </a:lnTo>
                  <a:lnTo>
                    <a:pt x="600" y="594"/>
                  </a:lnTo>
                  <a:lnTo>
                    <a:pt x="612" y="586"/>
                  </a:lnTo>
                  <a:lnTo>
                    <a:pt x="614" y="582"/>
                  </a:lnTo>
                  <a:lnTo>
                    <a:pt x="620" y="580"/>
                  </a:lnTo>
                  <a:lnTo>
                    <a:pt x="624" y="580"/>
                  </a:lnTo>
                  <a:lnTo>
                    <a:pt x="626" y="576"/>
                  </a:lnTo>
                  <a:lnTo>
                    <a:pt x="628" y="572"/>
                  </a:lnTo>
                  <a:lnTo>
                    <a:pt x="628" y="568"/>
                  </a:lnTo>
                  <a:lnTo>
                    <a:pt x="628" y="562"/>
                  </a:lnTo>
                  <a:lnTo>
                    <a:pt x="628" y="558"/>
                  </a:lnTo>
                  <a:lnTo>
                    <a:pt x="630" y="554"/>
                  </a:lnTo>
                  <a:lnTo>
                    <a:pt x="626" y="552"/>
                  </a:lnTo>
                  <a:lnTo>
                    <a:pt x="622" y="548"/>
                  </a:lnTo>
                  <a:lnTo>
                    <a:pt x="620" y="548"/>
                  </a:lnTo>
                  <a:lnTo>
                    <a:pt x="630" y="536"/>
                  </a:lnTo>
                  <a:lnTo>
                    <a:pt x="642" y="532"/>
                  </a:lnTo>
                  <a:lnTo>
                    <a:pt x="656" y="534"/>
                  </a:lnTo>
                  <a:lnTo>
                    <a:pt x="656" y="530"/>
                  </a:lnTo>
                  <a:lnTo>
                    <a:pt x="656" y="524"/>
                  </a:lnTo>
                  <a:lnTo>
                    <a:pt x="656" y="520"/>
                  </a:lnTo>
                  <a:lnTo>
                    <a:pt x="658" y="516"/>
                  </a:lnTo>
                  <a:lnTo>
                    <a:pt x="658" y="512"/>
                  </a:lnTo>
                  <a:lnTo>
                    <a:pt x="662" y="510"/>
                  </a:lnTo>
                  <a:lnTo>
                    <a:pt x="666" y="508"/>
                  </a:lnTo>
                  <a:lnTo>
                    <a:pt x="672" y="508"/>
                  </a:lnTo>
                  <a:lnTo>
                    <a:pt x="674" y="502"/>
                  </a:lnTo>
                  <a:lnTo>
                    <a:pt x="676" y="498"/>
                  </a:lnTo>
                  <a:lnTo>
                    <a:pt x="678" y="494"/>
                  </a:lnTo>
                  <a:lnTo>
                    <a:pt x="682" y="492"/>
                  </a:lnTo>
                  <a:lnTo>
                    <a:pt x="684" y="490"/>
                  </a:lnTo>
                  <a:lnTo>
                    <a:pt x="688" y="490"/>
                  </a:lnTo>
                  <a:lnTo>
                    <a:pt x="692" y="488"/>
                  </a:lnTo>
                  <a:lnTo>
                    <a:pt x="696" y="484"/>
                  </a:lnTo>
                  <a:lnTo>
                    <a:pt x="698" y="482"/>
                  </a:lnTo>
                  <a:lnTo>
                    <a:pt x="694" y="478"/>
                  </a:lnTo>
                  <a:lnTo>
                    <a:pt x="690" y="476"/>
                  </a:lnTo>
                  <a:lnTo>
                    <a:pt x="688" y="472"/>
                  </a:lnTo>
                  <a:lnTo>
                    <a:pt x="692" y="466"/>
                  </a:lnTo>
                  <a:lnTo>
                    <a:pt x="700" y="462"/>
                  </a:lnTo>
                  <a:lnTo>
                    <a:pt x="708" y="458"/>
                  </a:lnTo>
                  <a:lnTo>
                    <a:pt x="714" y="452"/>
                  </a:lnTo>
                  <a:lnTo>
                    <a:pt x="704" y="446"/>
                  </a:lnTo>
                  <a:lnTo>
                    <a:pt x="700" y="436"/>
                  </a:lnTo>
                  <a:lnTo>
                    <a:pt x="700" y="424"/>
                  </a:lnTo>
                  <a:lnTo>
                    <a:pt x="708" y="414"/>
                  </a:lnTo>
                  <a:lnTo>
                    <a:pt x="702" y="412"/>
                  </a:lnTo>
                  <a:lnTo>
                    <a:pt x="696" y="410"/>
                  </a:lnTo>
                  <a:lnTo>
                    <a:pt x="692" y="408"/>
                  </a:lnTo>
                  <a:lnTo>
                    <a:pt x="706" y="402"/>
                  </a:lnTo>
                  <a:lnTo>
                    <a:pt x="712" y="398"/>
                  </a:lnTo>
                  <a:lnTo>
                    <a:pt x="714" y="392"/>
                  </a:lnTo>
                  <a:lnTo>
                    <a:pt x="716" y="382"/>
                  </a:lnTo>
                  <a:lnTo>
                    <a:pt x="718" y="370"/>
                  </a:lnTo>
                  <a:lnTo>
                    <a:pt x="724" y="362"/>
                  </a:lnTo>
                  <a:lnTo>
                    <a:pt x="728" y="356"/>
                  </a:lnTo>
                  <a:lnTo>
                    <a:pt x="734" y="352"/>
                  </a:lnTo>
                  <a:lnTo>
                    <a:pt x="736" y="348"/>
                  </a:lnTo>
                  <a:lnTo>
                    <a:pt x="736" y="342"/>
                  </a:lnTo>
                  <a:lnTo>
                    <a:pt x="732" y="332"/>
                  </a:lnTo>
                  <a:lnTo>
                    <a:pt x="736" y="330"/>
                  </a:lnTo>
                  <a:lnTo>
                    <a:pt x="742" y="328"/>
                  </a:lnTo>
                  <a:lnTo>
                    <a:pt x="736" y="326"/>
                  </a:lnTo>
                  <a:lnTo>
                    <a:pt x="730" y="322"/>
                  </a:lnTo>
                  <a:lnTo>
                    <a:pt x="722" y="320"/>
                  </a:lnTo>
                  <a:lnTo>
                    <a:pt x="718" y="316"/>
                  </a:lnTo>
                  <a:lnTo>
                    <a:pt x="714" y="312"/>
                  </a:lnTo>
                  <a:lnTo>
                    <a:pt x="710" y="306"/>
                  </a:lnTo>
                  <a:lnTo>
                    <a:pt x="716" y="306"/>
                  </a:lnTo>
                  <a:lnTo>
                    <a:pt x="720" y="302"/>
                  </a:lnTo>
                  <a:lnTo>
                    <a:pt x="726" y="302"/>
                  </a:lnTo>
                  <a:lnTo>
                    <a:pt x="722" y="298"/>
                  </a:lnTo>
                  <a:lnTo>
                    <a:pt x="718" y="296"/>
                  </a:lnTo>
                  <a:lnTo>
                    <a:pt x="714" y="294"/>
                  </a:lnTo>
                  <a:lnTo>
                    <a:pt x="710" y="292"/>
                  </a:lnTo>
                  <a:lnTo>
                    <a:pt x="706" y="290"/>
                  </a:lnTo>
                  <a:lnTo>
                    <a:pt x="702" y="286"/>
                  </a:lnTo>
                  <a:lnTo>
                    <a:pt x="706" y="284"/>
                  </a:lnTo>
                  <a:lnTo>
                    <a:pt x="708" y="282"/>
                  </a:lnTo>
                  <a:lnTo>
                    <a:pt x="708" y="276"/>
                  </a:lnTo>
                  <a:lnTo>
                    <a:pt x="704" y="272"/>
                  </a:lnTo>
                  <a:lnTo>
                    <a:pt x="700" y="268"/>
                  </a:lnTo>
                  <a:lnTo>
                    <a:pt x="694" y="268"/>
                  </a:lnTo>
                  <a:lnTo>
                    <a:pt x="698" y="258"/>
                  </a:lnTo>
                  <a:lnTo>
                    <a:pt x="704" y="248"/>
                  </a:lnTo>
                  <a:lnTo>
                    <a:pt x="710" y="238"/>
                  </a:lnTo>
                  <a:lnTo>
                    <a:pt x="700" y="250"/>
                  </a:lnTo>
                  <a:lnTo>
                    <a:pt x="694" y="252"/>
                  </a:lnTo>
                  <a:lnTo>
                    <a:pt x="690" y="250"/>
                  </a:lnTo>
                  <a:lnTo>
                    <a:pt x="682" y="244"/>
                  </a:lnTo>
                  <a:lnTo>
                    <a:pt x="672" y="234"/>
                  </a:lnTo>
                  <a:lnTo>
                    <a:pt x="680" y="222"/>
                  </a:lnTo>
                  <a:lnTo>
                    <a:pt x="678" y="212"/>
                  </a:lnTo>
                  <a:lnTo>
                    <a:pt x="672" y="206"/>
                  </a:lnTo>
                  <a:lnTo>
                    <a:pt x="662" y="202"/>
                  </a:lnTo>
                  <a:lnTo>
                    <a:pt x="650" y="202"/>
                  </a:lnTo>
                  <a:lnTo>
                    <a:pt x="654" y="198"/>
                  </a:lnTo>
                  <a:lnTo>
                    <a:pt x="658" y="196"/>
                  </a:lnTo>
                  <a:lnTo>
                    <a:pt x="662" y="192"/>
                  </a:lnTo>
                  <a:lnTo>
                    <a:pt x="664" y="188"/>
                  </a:lnTo>
                  <a:lnTo>
                    <a:pt x="660" y="184"/>
                  </a:lnTo>
                  <a:lnTo>
                    <a:pt x="654" y="182"/>
                  </a:lnTo>
                  <a:lnTo>
                    <a:pt x="650" y="180"/>
                  </a:lnTo>
                  <a:lnTo>
                    <a:pt x="648" y="184"/>
                  </a:lnTo>
                  <a:lnTo>
                    <a:pt x="646" y="190"/>
                  </a:lnTo>
                  <a:lnTo>
                    <a:pt x="644" y="192"/>
                  </a:lnTo>
                  <a:lnTo>
                    <a:pt x="640" y="196"/>
                  </a:lnTo>
                  <a:lnTo>
                    <a:pt x="640" y="184"/>
                  </a:lnTo>
                  <a:lnTo>
                    <a:pt x="640" y="172"/>
                  </a:lnTo>
                  <a:lnTo>
                    <a:pt x="638" y="162"/>
                  </a:lnTo>
                  <a:lnTo>
                    <a:pt x="632" y="154"/>
                  </a:lnTo>
                  <a:lnTo>
                    <a:pt x="622" y="152"/>
                  </a:lnTo>
                  <a:lnTo>
                    <a:pt x="622" y="146"/>
                  </a:lnTo>
                  <a:lnTo>
                    <a:pt x="622" y="140"/>
                  </a:lnTo>
                  <a:lnTo>
                    <a:pt x="622" y="134"/>
                  </a:lnTo>
                  <a:lnTo>
                    <a:pt x="622" y="128"/>
                  </a:lnTo>
                  <a:lnTo>
                    <a:pt x="618" y="110"/>
                  </a:lnTo>
                  <a:lnTo>
                    <a:pt x="614" y="94"/>
                  </a:lnTo>
                  <a:lnTo>
                    <a:pt x="612" y="98"/>
                  </a:lnTo>
                  <a:lnTo>
                    <a:pt x="612" y="104"/>
                  </a:lnTo>
                  <a:lnTo>
                    <a:pt x="610" y="108"/>
                  </a:lnTo>
                  <a:lnTo>
                    <a:pt x="608" y="114"/>
                  </a:lnTo>
                  <a:lnTo>
                    <a:pt x="606" y="118"/>
                  </a:lnTo>
                  <a:lnTo>
                    <a:pt x="602" y="120"/>
                  </a:lnTo>
                  <a:lnTo>
                    <a:pt x="598" y="122"/>
                  </a:lnTo>
                  <a:lnTo>
                    <a:pt x="592" y="122"/>
                  </a:lnTo>
                  <a:lnTo>
                    <a:pt x="592" y="118"/>
                  </a:lnTo>
                  <a:lnTo>
                    <a:pt x="592" y="114"/>
                  </a:lnTo>
                  <a:lnTo>
                    <a:pt x="592" y="108"/>
                  </a:lnTo>
                  <a:lnTo>
                    <a:pt x="590" y="112"/>
                  </a:lnTo>
                  <a:lnTo>
                    <a:pt x="586" y="114"/>
                  </a:lnTo>
                  <a:lnTo>
                    <a:pt x="582" y="116"/>
                  </a:lnTo>
                  <a:lnTo>
                    <a:pt x="574" y="100"/>
                  </a:lnTo>
                  <a:lnTo>
                    <a:pt x="568" y="80"/>
                  </a:lnTo>
                  <a:lnTo>
                    <a:pt x="564" y="90"/>
                  </a:lnTo>
                  <a:lnTo>
                    <a:pt x="558" y="96"/>
                  </a:lnTo>
                  <a:lnTo>
                    <a:pt x="552" y="104"/>
                  </a:lnTo>
                  <a:lnTo>
                    <a:pt x="548" y="100"/>
                  </a:lnTo>
                  <a:lnTo>
                    <a:pt x="544" y="94"/>
                  </a:lnTo>
                  <a:lnTo>
                    <a:pt x="542" y="90"/>
                  </a:lnTo>
                  <a:lnTo>
                    <a:pt x="540" y="82"/>
                  </a:lnTo>
                  <a:lnTo>
                    <a:pt x="540" y="76"/>
                  </a:lnTo>
                  <a:lnTo>
                    <a:pt x="536" y="80"/>
                  </a:lnTo>
                  <a:lnTo>
                    <a:pt x="534" y="82"/>
                  </a:lnTo>
                  <a:lnTo>
                    <a:pt x="530" y="84"/>
                  </a:lnTo>
                  <a:lnTo>
                    <a:pt x="520" y="52"/>
                  </a:lnTo>
                  <a:lnTo>
                    <a:pt x="508" y="22"/>
                  </a:lnTo>
                  <a:lnTo>
                    <a:pt x="504" y="30"/>
                  </a:lnTo>
                  <a:lnTo>
                    <a:pt x="498" y="40"/>
                  </a:lnTo>
                  <a:lnTo>
                    <a:pt x="490" y="48"/>
                  </a:lnTo>
                  <a:lnTo>
                    <a:pt x="482" y="52"/>
                  </a:lnTo>
                  <a:lnTo>
                    <a:pt x="472" y="50"/>
                  </a:lnTo>
                  <a:lnTo>
                    <a:pt x="468" y="52"/>
                  </a:lnTo>
                  <a:lnTo>
                    <a:pt x="464" y="54"/>
                  </a:lnTo>
                  <a:lnTo>
                    <a:pt x="460" y="58"/>
                  </a:lnTo>
                  <a:lnTo>
                    <a:pt x="456" y="48"/>
                  </a:lnTo>
                  <a:lnTo>
                    <a:pt x="450" y="38"/>
                  </a:lnTo>
                  <a:lnTo>
                    <a:pt x="448" y="30"/>
                  </a:lnTo>
                  <a:lnTo>
                    <a:pt x="444" y="28"/>
                  </a:lnTo>
                  <a:lnTo>
                    <a:pt x="440" y="28"/>
                  </a:lnTo>
                  <a:lnTo>
                    <a:pt x="440" y="36"/>
                  </a:lnTo>
                  <a:lnTo>
                    <a:pt x="438" y="40"/>
                  </a:lnTo>
                  <a:lnTo>
                    <a:pt x="436" y="44"/>
                  </a:lnTo>
                  <a:lnTo>
                    <a:pt x="432" y="46"/>
                  </a:lnTo>
                  <a:lnTo>
                    <a:pt x="430" y="46"/>
                  </a:lnTo>
                  <a:lnTo>
                    <a:pt x="424" y="44"/>
                  </a:lnTo>
                  <a:lnTo>
                    <a:pt x="420" y="40"/>
                  </a:lnTo>
                  <a:lnTo>
                    <a:pt x="416" y="34"/>
                  </a:lnTo>
                  <a:lnTo>
                    <a:pt x="412" y="38"/>
                  </a:lnTo>
                  <a:lnTo>
                    <a:pt x="408" y="40"/>
                  </a:lnTo>
                  <a:lnTo>
                    <a:pt x="404" y="44"/>
                  </a:lnTo>
                  <a:lnTo>
                    <a:pt x="386" y="22"/>
                  </a:lnTo>
                  <a:lnTo>
                    <a:pt x="368" y="0"/>
                  </a:lnTo>
                  <a:lnTo>
                    <a:pt x="370" y="10"/>
                  </a:lnTo>
                  <a:lnTo>
                    <a:pt x="372" y="18"/>
                  </a:lnTo>
                  <a:lnTo>
                    <a:pt x="372" y="28"/>
                  </a:lnTo>
                  <a:lnTo>
                    <a:pt x="364" y="26"/>
                  </a:lnTo>
                  <a:lnTo>
                    <a:pt x="360" y="22"/>
                  </a:lnTo>
                  <a:lnTo>
                    <a:pt x="354" y="16"/>
                  </a:lnTo>
                  <a:lnTo>
                    <a:pt x="352" y="10"/>
                  </a:lnTo>
                  <a:lnTo>
                    <a:pt x="350" y="2"/>
                  </a:lnTo>
                  <a:lnTo>
                    <a:pt x="350" y="6"/>
                  </a:lnTo>
                  <a:lnTo>
                    <a:pt x="348" y="10"/>
                  </a:lnTo>
                  <a:lnTo>
                    <a:pt x="348" y="14"/>
                  </a:lnTo>
                  <a:lnTo>
                    <a:pt x="346" y="20"/>
                  </a:lnTo>
                  <a:lnTo>
                    <a:pt x="344" y="24"/>
                  </a:lnTo>
                  <a:lnTo>
                    <a:pt x="342" y="28"/>
                  </a:lnTo>
                  <a:lnTo>
                    <a:pt x="340" y="32"/>
                  </a:lnTo>
                  <a:lnTo>
                    <a:pt x="338" y="34"/>
                  </a:lnTo>
                  <a:lnTo>
                    <a:pt x="334" y="34"/>
                  </a:lnTo>
                  <a:lnTo>
                    <a:pt x="330" y="32"/>
                  </a:lnTo>
                  <a:lnTo>
                    <a:pt x="326" y="28"/>
                  </a:lnTo>
                  <a:lnTo>
                    <a:pt x="326" y="32"/>
                  </a:lnTo>
                  <a:lnTo>
                    <a:pt x="328" y="38"/>
                  </a:lnTo>
                  <a:lnTo>
                    <a:pt x="324" y="36"/>
                  </a:lnTo>
                  <a:lnTo>
                    <a:pt x="320" y="34"/>
                  </a:lnTo>
                  <a:lnTo>
                    <a:pt x="316" y="32"/>
                  </a:lnTo>
                  <a:lnTo>
                    <a:pt x="314" y="36"/>
                  </a:lnTo>
                  <a:lnTo>
                    <a:pt x="314" y="40"/>
                  </a:lnTo>
                  <a:lnTo>
                    <a:pt x="312" y="44"/>
                  </a:lnTo>
                  <a:lnTo>
                    <a:pt x="294" y="42"/>
                  </a:lnTo>
                  <a:lnTo>
                    <a:pt x="278" y="32"/>
                  </a:lnTo>
                  <a:lnTo>
                    <a:pt x="264" y="18"/>
                  </a:lnTo>
                  <a:lnTo>
                    <a:pt x="250" y="4"/>
                  </a:lnTo>
                  <a:lnTo>
                    <a:pt x="260" y="6"/>
                  </a:lnTo>
                  <a:lnTo>
                    <a:pt x="266" y="14"/>
                  </a:lnTo>
                  <a:lnTo>
                    <a:pt x="270" y="24"/>
                  </a:lnTo>
                  <a:lnTo>
                    <a:pt x="274" y="34"/>
                  </a:lnTo>
                  <a:lnTo>
                    <a:pt x="282" y="40"/>
                  </a:lnTo>
                  <a:lnTo>
                    <a:pt x="256" y="12"/>
                  </a:lnTo>
                  <a:close/>
                </a:path>
              </a:pathLst>
            </a:custGeom>
            <a:gradFill rotWithShape="1">
              <a:gsLst>
                <a:gs pos="0">
                  <a:schemeClr val="hlink"/>
                </a:gs>
                <a:gs pos="100000">
                  <a:srgbClr val="004747"/>
                </a:gs>
              </a:gsLst>
              <a:lin ang="5400000" scaled="1"/>
              <a:tileRect/>
            </a:gradFill>
            <a:ln w="9525">
              <a:noFill/>
            </a:ln>
          </p:spPr>
          <p:txBody>
            <a:bodyPr/>
            <a:lstStyle/>
            <a:p>
              <a:endParaRPr lang="zh-CN" altLang="en-US"/>
            </a:p>
          </p:txBody>
        </p:sp>
        <p:sp>
          <p:nvSpPr>
            <p:cNvPr id="223241" name="AutoShape 5"/>
            <p:cNvSpPr/>
            <p:nvPr/>
          </p:nvSpPr>
          <p:spPr>
            <a:xfrm>
              <a:off x="3403" y="1248"/>
              <a:ext cx="795" cy="907"/>
            </a:xfrm>
            <a:prstGeom prst="chevron">
              <a:avLst>
                <a:gd name="adj" fmla="val 52500"/>
              </a:avLst>
            </a:prstGeom>
            <a:solidFill>
              <a:schemeClr val="hlink"/>
            </a:soli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23242" name="AutoShape 6"/>
            <p:cNvSpPr/>
            <p:nvPr/>
          </p:nvSpPr>
          <p:spPr>
            <a:xfrm>
              <a:off x="7710" y="1248"/>
              <a:ext cx="795" cy="907"/>
            </a:xfrm>
            <a:prstGeom prst="chevron">
              <a:avLst>
                <a:gd name="adj" fmla="val 52500"/>
              </a:avLst>
            </a:prstGeom>
            <a:solidFill>
              <a:schemeClr val="accent1"/>
            </a:solidFill>
            <a:ln w="9525">
              <a:noFill/>
            </a:ln>
          </p:spPr>
          <p:txBody>
            <a:bodyPr wrap="none" anchor="ctr"/>
            <a:lstStyle/>
            <a:p>
              <a:pPr algn="r"/>
              <a:endParaRPr lang="zh-CN" altLang="en-US" dirty="0">
                <a:latin typeface="Arial" panose="020B0604020202020204" pitchFamily="34" charset="0"/>
                <a:ea typeface="宋体" panose="02010600030101010101" pitchFamily="2" charset="-122"/>
              </a:endParaRPr>
            </a:p>
          </p:txBody>
        </p:sp>
        <p:sp>
          <p:nvSpPr>
            <p:cNvPr id="223243" name="AutoShape 10"/>
            <p:cNvSpPr/>
            <p:nvPr/>
          </p:nvSpPr>
          <p:spPr>
            <a:xfrm>
              <a:off x="10" y="1295"/>
              <a:ext cx="3240" cy="905"/>
            </a:xfrm>
            <a:prstGeom prst="roundRect">
              <a:avLst>
                <a:gd name="adj" fmla="val 50000"/>
              </a:avLst>
            </a:prstGeom>
            <a:noFill/>
            <a:ln w="9525">
              <a:noFill/>
            </a:ln>
          </p:spPr>
          <p:txBody>
            <a:bodyPr wrap="none" anchor="ctr"/>
            <a:lstStyle/>
            <a:p>
              <a:pPr algn="ctr" eaLnBrk="0" hangingPunct="0"/>
              <a:r>
                <a:rPr lang="en-US" altLang="zh-CN" sz="2000" b="0" dirty="0">
                  <a:solidFill>
                    <a:schemeClr val="bg1"/>
                  </a:solidFill>
                  <a:latin typeface="黑体" panose="02010609060101010101" charset="-122"/>
                  <a:ea typeface="黑体" panose="02010609060101010101" charset="-122"/>
                </a:rPr>
                <a:t> 1.有效定位</a:t>
              </a:r>
            </a:p>
          </p:txBody>
        </p:sp>
        <p:sp>
          <p:nvSpPr>
            <p:cNvPr id="223244" name="AutoShape 11"/>
            <p:cNvSpPr/>
            <p:nvPr/>
          </p:nvSpPr>
          <p:spPr>
            <a:xfrm>
              <a:off x="4330" y="1295"/>
              <a:ext cx="3240" cy="905"/>
            </a:xfrm>
            <a:prstGeom prst="roundRect">
              <a:avLst>
                <a:gd name="adj" fmla="val 50000"/>
              </a:avLst>
            </a:prstGeom>
            <a:noFill/>
            <a:ln w="9525">
              <a:noFill/>
            </a:ln>
          </p:spPr>
          <p:txBody>
            <a:bodyPr wrap="none" anchor="ctr"/>
            <a:lstStyle/>
            <a:p>
              <a:pPr algn="ctr" eaLnBrk="0" hangingPunct="0"/>
              <a:r>
                <a:rPr lang="en-US" altLang="zh-CN" sz="2000" b="0" dirty="0">
                  <a:solidFill>
                    <a:schemeClr val="bg1"/>
                  </a:solidFill>
                  <a:latin typeface="黑体" panose="02010609060101010101" charset="-122"/>
                  <a:ea typeface="黑体" panose="02010609060101010101" charset="-122"/>
                </a:rPr>
                <a:t>2.储位明确</a:t>
              </a:r>
            </a:p>
          </p:txBody>
        </p:sp>
        <p:sp>
          <p:nvSpPr>
            <p:cNvPr id="223245" name="AutoShape 12"/>
            <p:cNvSpPr/>
            <p:nvPr/>
          </p:nvSpPr>
          <p:spPr>
            <a:xfrm>
              <a:off x="8770" y="1295"/>
              <a:ext cx="3240" cy="905"/>
            </a:xfrm>
            <a:prstGeom prst="roundRect">
              <a:avLst>
                <a:gd name="adj" fmla="val 50000"/>
              </a:avLst>
            </a:prstGeom>
            <a:noFill/>
            <a:ln w="9525">
              <a:noFill/>
            </a:ln>
          </p:spPr>
          <p:txBody>
            <a:bodyPr wrap="none" anchor="ctr"/>
            <a:lstStyle/>
            <a:p>
              <a:pPr algn="ctr" eaLnBrk="0" hangingPunct="0"/>
              <a:r>
                <a:rPr lang="en-US" altLang="zh-CN" sz="2000" b="0" dirty="0">
                  <a:solidFill>
                    <a:schemeClr val="bg1"/>
                  </a:solidFill>
                  <a:latin typeface="黑体" panose="02010609060101010101" charset="-122"/>
                  <a:ea typeface="黑体" panose="02010609060101010101" charset="-122"/>
                </a:rPr>
                <a:t>3.记录变动</a:t>
              </a:r>
            </a:p>
          </p:txBody>
        </p:sp>
      </p:grpSp>
      <p:sp>
        <p:nvSpPr>
          <p:cNvPr id="9" name="文本框 8"/>
          <p:cNvSpPr txBox="1"/>
          <p:nvPr/>
        </p:nvSpPr>
        <p:spPr>
          <a:xfrm>
            <a:off x="251460" y="1059815"/>
            <a:ext cx="2618105" cy="368300"/>
          </a:xfrm>
          <a:prstGeom prst="rect">
            <a:avLst/>
          </a:prstGeom>
          <a:noFill/>
        </p:spPr>
        <p:txBody>
          <a:bodyPr wrap="none" rtlCol="0" anchor="t">
            <a:spAutoFit/>
          </a:bodyPr>
          <a:lstStyle/>
          <a:p>
            <a:pPr marL="571500" indent="-571500" eaLnBrk="0" hangingPunct="0">
              <a:lnSpc>
                <a:spcPct val="90000"/>
              </a:lnSpc>
              <a:buFont typeface="Wingdings" panose="05000000000000000000" pitchFamily="2" charset="2"/>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）储位管理的原则</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仓储过程中的储位管理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179705" y="915670"/>
            <a:ext cx="2618105" cy="368300"/>
          </a:xfrm>
          <a:prstGeom prst="rect">
            <a:avLst/>
          </a:prstGeom>
          <a:noFill/>
        </p:spPr>
        <p:txBody>
          <a:bodyPr wrap="none" rtlCol="0" anchor="t">
            <a:spAutoFit/>
          </a:bodyPr>
          <a:lstStyle/>
          <a:p>
            <a:pPr marL="571500" indent="-571500" eaLnBrk="0" hangingPunct="0">
              <a:lnSpc>
                <a:spcPct val="90000"/>
              </a:lnSpc>
              <a:buFont typeface="Wingdings" panose="05000000000000000000" pitchFamily="2" charset="2"/>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）储位管理的原则</a:t>
            </a:r>
          </a:p>
        </p:txBody>
      </p:sp>
      <p:pic>
        <p:nvPicPr>
          <p:cNvPr id="224257" name="Picture 2"/>
          <p:cNvPicPr>
            <a:picLocks noChangeAspect="1"/>
          </p:cNvPicPr>
          <p:nvPr/>
        </p:nvPicPr>
        <p:blipFill>
          <a:blip r:embed="rId3"/>
          <a:stretch>
            <a:fillRect/>
          </a:stretch>
        </p:blipFill>
        <p:spPr>
          <a:xfrm>
            <a:off x="539115" y="1283970"/>
            <a:ext cx="7835265" cy="3308985"/>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84" name="Picture 2"/>
          <p:cNvPicPr>
            <a:picLocks noChangeAspect="1"/>
          </p:cNvPicPr>
          <p:nvPr/>
        </p:nvPicPr>
        <p:blipFill>
          <a:blip r:embed="rId3"/>
          <a:stretch>
            <a:fillRect/>
          </a:stretch>
        </p:blipFill>
        <p:spPr>
          <a:xfrm>
            <a:off x="1115060" y="1203960"/>
            <a:ext cx="5991860" cy="3587115"/>
          </a:xfrm>
          <a:prstGeom prst="rect">
            <a:avLst/>
          </a:prstGeom>
          <a:noFill/>
          <a:ln w="9525">
            <a:noFill/>
          </a:ln>
        </p:spPr>
      </p:pic>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仓储过程中的储位管理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179705" y="915670"/>
            <a:ext cx="3126105" cy="368300"/>
          </a:xfrm>
          <a:prstGeom prst="rect">
            <a:avLst/>
          </a:prstGeom>
          <a:noFill/>
        </p:spPr>
        <p:txBody>
          <a:bodyPr wrap="none" rtlCol="0" anchor="t">
            <a:spAutoFit/>
          </a:bodyPr>
          <a:lstStyle/>
          <a:p>
            <a:pPr marL="571500" indent="-571500" algn="l" eaLnBrk="0" hangingPunct="0">
              <a:lnSpc>
                <a:spcPct val="90000"/>
              </a:lnSpc>
              <a:buFont typeface="Wingdings" panose="05000000000000000000" pitchFamily="2" charset="2"/>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）储位管理的储区分类</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36127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情境二：</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物流</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的</a:t>
            </a:r>
            <a:endParaRPr lang="en-US" altLang="zh-CN" sz="3600" b="1" dirty="0" smtClean="0">
              <a:solidFill>
                <a:srgbClr val="32859A"/>
              </a:solidFill>
              <a:latin typeface="微软雅黑" panose="020B0503020204020204" pitchFamily="34" charset="-122"/>
              <a:ea typeface="微软雅黑" panose="020B0503020204020204" pitchFamily="34" charset="-122"/>
              <a:cs typeface="微软雅黑"/>
            </a:endParaRPr>
          </a:p>
          <a:p>
            <a:pPr algn="ctr" defTabSz="685800">
              <a:spcBef>
                <a:spcPts val="975"/>
              </a:spcBef>
            </a:pP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功能要素</a:t>
            </a:r>
            <a:endParaRPr lang="zh-CN" altLang="en-US" sz="3600" b="1" dirty="0">
              <a:solidFill>
                <a:srgbClr val="32859A"/>
              </a:solidFill>
              <a:latin typeface="微软雅黑" panose="020B0503020204020204" pitchFamily="34" charset="-122"/>
              <a:ea typeface="微软雅黑" panose="020B0503020204020204" pitchFamily="34" charset="-122"/>
              <a:cs typeface="微软雅黑"/>
            </a:endParaRPr>
          </a:p>
        </p:txBody>
      </p:sp>
    </p:spTree>
    <p:extLst>
      <p:ext uri="{BB962C8B-B14F-4D97-AF65-F5344CB8AC3E}">
        <p14:creationId xmlns:p14="http://schemas.microsoft.com/office/powerpoint/2010/main" val="27406087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366649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）采取有效的先进先出方式</a:t>
            </a:r>
          </a:p>
        </p:txBody>
      </p:sp>
      <p:sp>
        <p:nvSpPr>
          <p:cNvPr id="4" name="文本框 3"/>
          <p:cNvSpPr txBox="1"/>
          <p:nvPr/>
        </p:nvSpPr>
        <p:spPr>
          <a:xfrm>
            <a:off x="323215" y="1419860"/>
            <a:ext cx="8351520" cy="2168525"/>
          </a:xfrm>
          <a:prstGeom prst="rect">
            <a:avLst/>
          </a:prstGeom>
          <a:noFill/>
        </p:spPr>
        <p:txBody>
          <a:bodyPr wrap="square" rtlCol="0" anchor="t">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有效的先进先出方式可以保证每个储存对象的储存期不致太长，主要有以下三种措施：</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1.贯通式货架系统</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2.“双仓法”储存</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3.计算机存取系统</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831" y="2139563"/>
            <a:ext cx="3780420" cy="252028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7315" y="876935"/>
            <a:ext cx="56959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）提高储存密度，提高仓容利用率</a:t>
            </a:r>
          </a:p>
        </p:txBody>
      </p:sp>
      <p:sp>
        <p:nvSpPr>
          <p:cNvPr id="4" name="文本框 3"/>
          <p:cNvSpPr txBox="1"/>
          <p:nvPr/>
        </p:nvSpPr>
        <p:spPr>
          <a:xfrm>
            <a:off x="323850" y="1203325"/>
            <a:ext cx="8351520" cy="1568450"/>
          </a:xfrm>
          <a:prstGeom prst="rect">
            <a:avLst/>
          </a:prstGeom>
          <a:noFill/>
        </p:spPr>
        <p:txBody>
          <a:bodyPr wrap="square" rtlCol="0" anchor="t">
            <a:spAutoFit/>
          </a:bodyPr>
          <a:lstStyle/>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提高储存密度和仓容利用率可以相对降低储存成本，减少占有面积，主要有以下三种措施：</a:t>
            </a:r>
          </a:p>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1.采用</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高垛</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的方法以增加储存的高度</a:t>
            </a:r>
          </a:p>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缩小库内通道宽度</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以增加储存有效面积</a:t>
            </a:r>
          </a:p>
          <a:p>
            <a:pPr>
              <a:lnSpc>
                <a:spcPct val="15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b="1">
                <a:latin typeface="微软雅黑" panose="020B0503020204020204" pitchFamily="34" charset="-122"/>
                <a:ea typeface="微软雅黑" panose="020B0503020204020204" pitchFamily="34" charset="-122"/>
                <a:cs typeface="微软雅黑" panose="020B0503020204020204" pitchFamily="34" charset="-122"/>
              </a:rPr>
              <a:t>减少库内通道数量</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以增加储存有效面积</a:t>
            </a:r>
          </a:p>
        </p:txBody>
      </p:sp>
      <p:pic>
        <p:nvPicPr>
          <p:cNvPr id="100" name="图片 99"/>
          <p:cNvPicPr/>
          <p:nvPr/>
        </p:nvPicPr>
        <p:blipFill>
          <a:blip r:embed="rId3"/>
          <a:stretch>
            <a:fillRect/>
          </a:stretch>
        </p:blipFill>
        <p:spPr>
          <a:xfrm>
            <a:off x="1043305" y="2715895"/>
            <a:ext cx="2957830" cy="1966595"/>
          </a:xfrm>
          <a:prstGeom prst="rect">
            <a:avLst/>
          </a:prstGeom>
          <a:noFill/>
          <a:ln w="9525">
            <a:noFill/>
          </a:ln>
        </p:spPr>
      </p:pic>
      <p:pic>
        <p:nvPicPr>
          <p:cNvPr id="101" name="图片 100"/>
          <p:cNvPicPr/>
          <p:nvPr/>
        </p:nvPicPr>
        <p:blipFill>
          <a:blip r:embed="rId4"/>
          <a:stretch>
            <a:fillRect/>
          </a:stretch>
        </p:blipFill>
        <p:spPr>
          <a:xfrm>
            <a:off x="4704080" y="1699895"/>
            <a:ext cx="3538220" cy="290576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56959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）采用有效的储存定位系统</a:t>
            </a:r>
          </a:p>
        </p:txBody>
      </p:sp>
      <p:sp>
        <p:nvSpPr>
          <p:cNvPr id="4" name="文本框 3"/>
          <p:cNvSpPr txBox="1"/>
          <p:nvPr/>
        </p:nvSpPr>
        <p:spPr>
          <a:xfrm>
            <a:off x="179070" y="1365885"/>
            <a:ext cx="4676140" cy="3415030"/>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储存定位的含义是对</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储存对象的储存位置</a:t>
            </a:r>
            <a:r>
              <a:rPr lang="zh-CN" altLang="en-US">
                <a:latin typeface="微软雅黑" panose="020B0503020204020204" pitchFamily="34" charset="-122"/>
                <a:ea typeface="微软雅黑" panose="020B0503020204020204" pitchFamily="34" charset="-122"/>
                <a:cs typeface="微软雅黑" panose="020B0503020204020204" pitchFamily="34" charset="-122"/>
              </a:rPr>
              <a:t>采用科学的反映方法。</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如“四位数定位”，是传统手工管理中采用的科学方法。四位数指四个号码，分别是：序号、架号、层号、位号。这就使每个货位都有固定编号，在物品入库时，把位置编号记录在账，提货时按编号指示，很快就能把物品找出来。</a:t>
            </a:r>
          </a:p>
        </p:txBody>
      </p:sp>
      <p:pic>
        <p:nvPicPr>
          <p:cNvPr id="204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5510" y="1495776"/>
            <a:ext cx="4009644" cy="3154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569595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）采用有效的监测清点方式</a:t>
            </a:r>
          </a:p>
        </p:txBody>
      </p:sp>
      <p:sp>
        <p:nvSpPr>
          <p:cNvPr id="4" name="文本框 3"/>
          <p:cNvSpPr txBox="1"/>
          <p:nvPr/>
        </p:nvSpPr>
        <p:spPr>
          <a:xfrm>
            <a:off x="179070" y="1365885"/>
            <a:ext cx="4676140" cy="2584450"/>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这种方法可以保证储存物品的数量与质量及其反映的真实性，监测清点的具体方式有以下三种：</a:t>
            </a:r>
          </a:p>
          <a:p>
            <a:pPr>
              <a:lnSpc>
                <a:spcPct val="150000"/>
              </a:lnSpc>
            </a:pPr>
            <a:r>
              <a:rPr lang="zh-CN" altLang="en-US">
                <a:latin typeface="Calibri" panose="020F0502020204030204" charset="0"/>
                <a:ea typeface="微软雅黑" panose="020B0503020204020204" pitchFamily="34" charset="-122"/>
                <a:cs typeface="微软雅黑" panose="020B0503020204020204" pitchFamily="34" charset="-122"/>
              </a:rPr>
              <a:t>①</a:t>
            </a:r>
            <a:r>
              <a:rPr lang="zh-CN" altLang="en-US">
                <a:latin typeface="微软雅黑" panose="020B0503020204020204" pitchFamily="34" charset="-122"/>
                <a:ea typeface="微软雅黑" panose="020B0503020204020204" pitchFamily="34" charset="-122"/>
                <a:cs typeface="微软雅黑" panose="020B0503020204020204" pitchFamily="34" charset="-122"/>
              </a:rPr>
              <a:t>“五五化”堆码方式</a:t>
            </a:r>
          </a:p>
          <a:p>
            <a:pPr>
              <a:lnSpc>
                <a:spcPct val="150000"/>
              </a:lnSpc>
            </a:pPr>
            <a:r>
              <a:rPr lang="zh-CN" altLang="en-US">
                <a:latin typeface="Calibri" panose="020F0502020204030204" charset="0"/>
                <a:ea typeface="微软雅黑" panose="020B0503020204020204" pitchFamily="34" charset="-122"/>
                <a:cs typeface="微软雅黑" panose="020B0503020204020204" pitchFamily="34" charset="-122"/>
              </a:rPr>
              <a:t>②</a:t>
            </a:r>
            <a:r>
              <a:rPr lang="en-US" altLang="zh-CN">
                <a:latin typeface="Calibri" panose="020F0502020204030204" charset="0"/>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光电识别系统</a:t>
            </a:r>
          </a:p>
          <a:p>
            <a:pPr>
              <a:lnSpc>
                <a:spcPct val="150000"/>
              </a:lnSpc>
            </a:pPr>
            <a:r>
              <a:rPr lang="zh-CN" altLang="en-US">
                <a:latin typeface="Calibri" panose="020F0502020204030204" charset="0"/>
                <a:ea typeface="微软雅黑" panose="020B0503020204020204" pitchFamily="34" charset="-122"/>
                <a:cs typeface="微软雅黑" panose="020B0503020204020204" pitchFamily="34" charset="-122"/>
              </a:rPr>
              <a:t>③</a:t>
            </a:r>
            <a:r>
              <a:rPr lang="en-US" altLang="zh-CN">
                <a:latin typeface="Calibri" panose="020F0502020204030204" charset="0"/>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电子计算机监控系统</a:t>
            </a:r>
          </a:p>
        </p:txBody>
      </p:sp>
      <p:pic>
        <p:nvPicPr>
          <p:cNvPr id="204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5510" y="1495776"/>
            <a:ext cx="4009644" cy="3154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787400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）采用现代储存保养技术，避免仓储物品质量的损坏</a:t>
            </a:r>
          </a:p>
        </p:txBody>
      </p:sp>
      <p:sp>
        <p:nvSpPr>
          <p:cNvPr id="4" name="文本框 3"/>
          <p:cNvSpPr txBox="1"/>
          <p:nvPr/>
        </p:nvSpPr>
        <p:spPr>
          <a:xfrm>
            <a:off x="11430" y="1851660"/>
            <a:ext cx="2354580" cy="1337945"/>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Calibri" panose="020F0502020204030204" charset="0"/>
                <a:ea typeface="微软雅黑" panose="020B0503020204020204" pitchFamily="34" charset="-122"/>
                <a:cs typeface="微软雅黑" panose="020B0503020204020204" pitchFamily="34" charset="-122"/>
              </a:rPr>
              <a:t>①</a:t>
            </a:r>
            <a:r>
              <a:rPr lang="zh-CN" altLang="en-US">
                <a:latin typeface="微软雅黑" panose="020B0503020204020204" pitchFamily="34" charset="-122"/>
                <a:ea typeface="微软雅黑" panose="020B0503020204020204" pitchFamily="34" charset="-122"/>
                <a:cs typeface="微软雅黑" panose="020B0503020204020204" pitchFamily="34" charset="-122"/>
              </a:rPr>
              <a:t>气幕隔潮</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Calibri" panose="020F0502020204030204" charset="0"/>
                <a:ea typeface="微软雅黑" panose="020B0503020204020204" pitchFamily="34" charset="-122"/>
                <a:cs typeface="微软雅黑" panose="020B0503020204020204" pitchFamily="34" charset="-122"/>
              </a:rPr>
              <a:t>②</a:t>
            </a:r>
            <a:r>
              <a:rPr lang="zh-CN" altLang="en-US">
                <a:latin typeface="微软雅黑" panose="020B0503020204020204" pitchFamily="34" charset="-122"/>
                <a:ea typeface="微软雅黑" panose="020B0503020204020204" pitchFamily="34" charset="-122"/>
                <a:cs typeface="微软雅黑" panose="020B0503020204020204" pitchFamily="34" charset="-122"/>
              </a:rPr>
              <a:t>气调储存</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Calibri" panose="020F0502020204030204" charset="0"/>
                <a:ea typeface="微软雅黑" panose="020B0503020204020204" pitchFamily="34" charset="-122"/>
                <a:cs typeface="微软雅黑" panose="020B0503020204020204" pitchFamily="34" charset="-122"/>
              </a:rPr>
              <a:t>③</a:t>
            </a:r>
            <a:r>
              <a:rPr lang="zh-CN" altLang="en-US">
                <a:latin typeface="微软雅黑" panose="020B0503020204020204" pitchFamily="34" charset="-122"/>
                <a:ea typeface="微软雅黑" panose="020B0503020204020204" pitchFamily="34" charset="-122"/>
                <a:cs typeface="微软雅黑" panose="020B0503020204020204" pitchFamily="34" charset="-122"/>
              </a:rPr>
              <a:t>塑料薄膜封闭</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3620" y="1419225"/>
            <a:ext cx="4744720" cy="3269615"/>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4139565" y="1219200"/>
            <a:ext cx="4398645" cy="35680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补充： 储存保管合理化的实施要点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94970" y="1779270"/>
            <a:ext cx="4467860" cy="2168525"/>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smtClean="0">
                <a:solidFill>
                  <a:prstClr val="black"/>
                </a:solidFill>
                <a:latin typeface="微软雅黑" panose="020B0503020204020204" pitchFamily="34" charset="-122"/>
                <a:ea typeface="微软雅黑" panose="020B0503020204020204" pitchFamily="34" charset="-122"/>
                <a:sym typeface="+mn-ea"/>
              </a:rPr>
              <a:t>市面</a:t>
            </a:r>
            <a:r>
              <a:rPr lang="zh-CN" altLang="en-US" dirty="0">
                <a:solidFill>
                  <a:prstClr val="black"/>
                </a:solidFill>
                <a:latin typeface="微软雅黑" panose="020B0503020204020204" pitchFamily="34" charset="-122"/>
                <a:ea typeface="微软雅黑" panose="020B0503020204020204" pitchFamily="34" charset="-122"/>
                <a:sym typeface="+mn-ea"/>
              </a:rPr>
              <a:t>上用的较多的</a:t>
            </a:r>
            <a:r>
              <a:rPr lang="en-US" altLang="zh-CN" dirty="0">
                <a:solidFill>
                  <a:prstClr val="black"/>
                </a:solidFill>
                <a:latin typeface="微软雅黑" panose="020B0503020204020204" pitchFamily="34" charset="-122"/>
                <a:ea typeface="微软雅黑" panose="020B0503020204020204" pitchFamily="34" charset="-122"/>
                <a:sym typeface="+mn-ea"/>
              </a:rPr>
              <a:t>ERP</a:t>
            </a:r>
            <a:r>
              <a:rPr lang="zh-CN" altLang="en-US" dirty="0">
                <a:solidFill>
                  <a:prstClr val="black"/>
                </a:solidFill>
                <a:latin typeface="微软雅黑" panose="020B0503020204020204" pitchFamily="34" charset="-122"/>
                <a:ea typeface="微软雅黑" panose="020B0503020204020204" pitchFamily="34" charset="-122"/>
                <a:sym typeface="+mn-ea"/>
              </a:rPr>
              <a:t>系统（企业资源管理系统）有</a:t>
            </a:r>
            <a:r>
              <a:rPr lang="zh-CN" altLang="en-US" dirty="0" smtClean="0">
                <a:solidFill>
                  <a:prstClr val="black"/>
                </a:solidFill>
                <a:latin typeface="微软雅黑" panose="020B0503020204020204" pitchFamily="34" charset="-122"/>
                <a:ea typeface="微软雅黑" panose="020B0503020204020204" pitchFamily="34" charset="-122"/>
                <a:sym typeface="+mn-ea"/>
              </a:rPr>
              <a:t>哪些，如何让对库存进行管理的，可以以一个具体企业为例（上网搜搜）</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a:stretch>
            <a:fillRect/>
          </a:stretch>
        </p:blipFill>
        <p:spPr>
          <a:xfrm>
            <a:off x="85090" y="870585"/>
            <a:ext cx="8833485" cy="4295775"/>
          </a:xfrm>
          <a:prstGeom prst="rect">
            <a:avLst/>
          </a:prstGeom>
        </p:spPr>
      </p:pic>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smtClean="0">
                  <a:solidFill>
                    <a:srgbClr val="0474B6"/>
                  </a:solidFill>
                  <a:latin typeface="微软雅黑" panose="020B0503020204020204" pitchFamily="34" charset="-122"/>
                  <a:ea typeface="微软雅黑" panose="020B0503020204020204" pitchFamily="34" charset="-122"/>
                  <a:sym typeface="+mn-ea"/>
                </a:rPr>
                <a:t>盘点</a:t>
              </a: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7144"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58" name="矩形 57"/>
          <p:cNvSpPr/>
          <p:nvPr/>
        </p:nvSpPr>
        <p:spPr>
          <a:xfrm>
            <a:off x="78581" y="5088017"/>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pic>
        <p:nvPicPr>
          <p:cNvPr id="12" name="图片 11"/>
          <p:cNvPicPr>
            <a:picLocks noChangeAspect="1"/>
          </p:cNvPicPr>
          <p:nvPr/>
        </p:nvPicPr>
        <p:blipFill>
          <a:blip r:embed="rId4"/>
          <a:stretch>
            <a:fillRect/>
          </a:stretch>
        </p:blipFill>
        <p:spPr>
          <a:xfrm>
            <a:off x="1912739" y="1512391"/>
            <a:ext cx="2583656" cy="1794272"/>
          </a:xfrm>
          <a:prstGeom prst="rect">
            <a:avLst/>
          </a:prstGeom>
        </p:spPr>
      </p:pic>
      <p:pic>
        <p:nvPicPr>
          <p:cNvPr id="15" name="图片 14"/>
          <p:cNvPicPr>
            <a:picLocks noChangeAspect="1"/>
          </p:cNvPicPr>
          <p:nvPr/>
        </p:nvPicPr>
        <p:blipFill>
          <a:blip r:embed="rId5"/>
          <a:stretch>
            <a:fillRect/>
          </a:stretch>
        </p:blipFill>
        <p:spPr>
          <a:xfrm>
            <a:off x="81260" y="867966"/>
            <a:ext cx="2405955" cy="1808262"/>
          </a:xfrm>
          <a:prstGeom prst="rect">
            <a:avLst/>
          </a:prstGeom>
        </p:spPr>
      </p:pic>
      <p:pic>
        <p:nvPicPr>
          <p:cNvPr id="21" name="图片 20"/>
          <p:cNvPicPr>
            <a:picLocks noChangeAspect="1"/>
          </p:cNvPicPr>
          <p:nvPr/>
        </p:nvPicPr>
        <p:blipFill>
          <a:blip r:embed="rId6"/>
          <a:stretch>
            <a:fillRect/>
          </a:stretch>
        </p:blipFill>
        <p:spPr>
          <a:xfrm>
            <a:off x="233065" y="3214985"/>
            <a:ext cx="2868216" cy="1746349"/>
          </a:xfrm>
          <a:prstGeom prst="rect">
            <a:avLst/>
          </a:prstGeom>
        </p:spPr>
      </p:pic>
      <p:pic>
        <p:nvPicPr>
          <p:cNvPr id="3" name="图片 2"/>
          <p:cNvPicPr>
            <a:picLocks noChangeAspect="1"/>
          </p:cNvPicPr>
          <p:nvPr/>
        </p:nvPicPr>
        <p:blipFill>
          <a:blip r:embed="rId7"/>
          <a:srcRect l="4826"/>
          <a:stretch>
            <a:fillRect/>
          </a:stretch>
        </p:blipFill>
        <p:spPr>
          <a:xfrm>
            <a:off x="4434780" y="739378"/>
            <a:ext cx="4613672" cy="4081165"/>
          </a:xfrm>
          <a:prstGeom prst="rect">
            <a:avLst/>
          </a:prstGeom>
        </p:spPr>
      </p:pic>
      <p:grpSp>
        <p:nvGrpSpPr>
          <p:cNvPr id="14" name="组合 13"/>
          <p:cNvGrpSpPr/>
          <p:nvPr/>
        </p:nvGrpSpPr>
        <p:grpSpPr>
          <a:xfrm>
            <a:off x="81280" y="170180"/>
            <a:ext cx="8898255" cy="415925"/>
            <a:chOff x="128" y="268"/>
            <a:chExt cx="13590" cy="709"/>
          </a:xfrm>
        </p:grpSpPr>
        <p:sp>
          <p:nvSpPr>
            <p:cNvPr id="41" name="燕尾形 40"/>
            <p:cNvSpPr/>
            <p:nvPr/>
          </p:nvSpPr>
          <p:spPr>
            <a:xfrm>
              <a:off x="128" y="283"/>
              <a:ext cx="2531" cy="694"/>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2" name="燕尾形 1"/>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43" name="燕尾形 42"/>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44" name="燕尾形 43"/>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45" name="燕尾形 44"/>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46" name="燕尾形 45"/>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06160" y="2577220"/>
            <a:ext cx="7924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半成品</a:t>
            </a:r>
          </a:p>
        </p:txBody>
      </p:sp>
      <p:sp>
        <p:nvSpPr>
          <p:cNvPr id="3" name="TextBox 2"/>
          <p:cNvSpPr txBox="1"/>
          <p:nvPr/>
        </p:nvSpPr>
        <p:spPr>
          <a:xfrm>
            <a:off x="1462813" y="3695179"/>
            <a:ext cx="16052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塑料件、五金件</a:t>
            </a:r>
          </a:p>
        </p:txBody>
      </p:sp>
      <p:sp>
        <p:nvSpPr>
          <p:cNvPr id="4" name="TextBox 3"/>
          <p:cNvSpPr txBox="1"/>
          <p:nvPr/>
        </p:nvSpPr>
        <p:spPr>
          <a:xfrm>
            <a:off x="6052997" y="2432820"/>
            <a:ext cx="5892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成品</a:t>
            </a:r>
          </a:p>
        </p:txBody>
      </p:sp>
      <p:sp>
        <p:nvSpPr>
          <p:cNvPr id="5" name="TextBox 4"/>
          <p:cNvSpPr txBox="1"/>
          <p:nvPr/>
        </p:nvSpPr>
        <p:spPr>
          <a:xfrm>
            <a:off x="5546919" y="3909768"/>
            <a:ext cx="11988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电子元件等</a:t>
            </a:r>
          </a:p>
        </p:txBody>
      </p:sp>
      <p:sp>
        <p:nvSpPr>
          <p:cNvPr id="6" name="椭圆 34"/>
          <p:cNvSpPr/>
          <p:nvPr/>
        </p:nvSpPr>
        <p:spPr>
          <a:xfrm rot="16200000">
            <a:off x="3722439" y="2190585"/>
            <a:ext cx="914867" cy="117657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7" name="组合 6"/>
          <p:cNvGrpSpPr/>
          <p:nvPr/>
        </p:nvGrpSpPr>
        <p:grpSpPr>
          <a:xfrm rot="5400000">
            <a:off x="5161246" y="2165239"/>
            <a:ext cx="901310" cy="1171012"/>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10" name="椭圆 34"/>
          <p:cNvSpPr/>
          <p:nvPr/>
        </p:nvSpPr>
        <p:spPr>
          <a:xfrm rot="5400000">
            <a:off x="4583453" y="3446540"/>
            <a:ext cx="914866" cy="117657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11" name="组合 10"/>
          <p:cNvGrpSpPr/>
          <p:nvPr/>
        </p:nvGrpSpPr>
        <p:grpSpPr>
          <a:xfrm rot="16200000">
            <a:off x="3183427" y="3422870"/>
            <a:ext cx="901310" cy="1171012"/>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18" name="TextBox 17"/>
          <p:cNvSpPr txBox="1"/>
          <p:nvPr/>
        </p:nvSpPr>
        <p:spPr>
          <a:xfrm>
            <a:off x="2332952" y="1214787"/>
            <a:ext cx="7924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原材料</a:t>
            </a:r>
          </a:p>
        </p:txBody>
      </p:sp>
      <p:sp>
        <p:nvSpPr>
          <p:cNvPr id="19" name="TextBox 18"/>
          <p:cNvSpPr txBox="1"/>
          <p:nvPr/>
        </p:nvSpPr>
        <p:spPr>
          <a:xfrm>
            <a:off x="5709855" y="1397613"/>
            <a:ext cx="792480" cy="337185"/>
          </a:xfrm>
          <a:prstGeom prst="rect">
            <a:avLst/>
          </a:prstGeom>
          <a:noFill/>
        </p:spPr>
        <p:txBody>
          <a:bodyPr wrap="none" rtlCol="0">
            <a:spAutoFit/>
          </a:bodyPr>
          <a:lstStyle/>
          <a:p>
            <a:pPr algn="r"/>
            <a:r>
              <a:rPr lang="zh-CN" altLang="en-US" sz="1600" b="1" dirty="0" smtClean="0">
                <a:latin typeface="微软雅黑" panose="020B0503020204020204" pitchFamily="34" charset="-122"/>
                <a:ea typeface="微软雅黑" panose="020B0503020204020204" pitchFamily="34" charset="-122"/>
              </a:rPr>
              <a:t>在制品</a:t>
            </a:r>
          </a:p>
        </p:txBody>
      </p:sp>
      <p:sp>
        <p:nvSpPr>
          <p:cNvPr id="20" name="椭圆 34"/>
          <p:cNvSpPr/>
          <p:nvPr/>
        </p:nvSpPr>
        <p:spPr>
          <a:xfrm rot="5400000">
            <a:off x="4599247" y="1120803"/>
            <a:ext cx="914866" cy="1176572"/>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21" name="组合 20"/>
          <p:cNvGrpSpPr/>
          <p:nvPr/>
        </p:nvGrpSpPr>
        <p:grpSpPr>
          <a:xfrm rot="16200000">
            <a:off x="3203090" y="1097133"/>
            <a:ext cx="901310" cy="1171012"/>
            <a:chOff x="4020870" y="2194485"/>
            <a:chExt cx="1102258" cy="1432090"/>
          </a:xfrm>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26" name="KSO_Shape"/>
          <p:cNvSpPr/>
          <p:nvPr/>
        </p:nvSpPr>
        <p:spPr bwMode="auto">
          <a:xfrm>
            <a:off x="3519224" y="1463566"/>
            <a:ext cx="552631" cy="4697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27" name="KSO_Shape"/>
          <p:cNvSpPr/>
          <p:nvPr/>
        </p:nvSpPr>
        <p:spPr bwMode="auto">
          <a:xfrm>
            <a:off x="4078142" y="2512373"/>
            <a:ext cx="519940" cy="520808"/>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28" name="KSO_Shape"/>
          <p:cNvSpPr/>
          <p:nvPr/>
        </p:nvSpPr>
        <p:spPr bwMode="auto">
          <a:xfrm>
            <a:off x="3514161" y="3788802"/>
            <a:ext cx="516484" cy="445036"/>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29" name="KSO_Shape"/>
          <p:cNvSpPr/>
          <p:nvPr/>
        </p:nvSpPr>
        <p:spPr bwMode="auto">
          <a:xfrm>
            <a:off x="4640284" y="1503438"/>
            <a:ext cx="596214" cy="40940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30" name="KSO_Shape"/>
          <p:cNvSpPr/>
          <p:nvPr/>
        </p:nvSpPr>
        <p:spPr bwMode="auto">
          <a:xfrm>
            <a:off x="5209041" y="2498644"/>
            <a:ext cx="522141" cy="516919"/>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sp>
        <p:nvSpPr>
          <p:cNvPr id="31" name="KSO_Shape"/>
          <p:cNvSpPr/>
          <p:nvPr/>
        </p:nvSpPr>
        <p:spPr>
          <a:xfrm>
            <a:off x="4667622" y="3797032"/>
            <a:ext cx="479542" cy="47954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sz="1995" b="1" dirty="0">
              <a:solidFill>
                <a:srgbClr val="FFFFFF"/>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1280" y="170180"/>
            <a:ext cx="8898255" cy="415925"/>
            <a:chOff x="128" y="268"/>
            <a:chExt cx="13590" cy="709"/>
          </a:xfrm>
        </p:grpSpPr>
        <p:sp>
          <p:nvSpPr>
            <p:cNvPr id="41" name="燕尾形 40"/>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42" name="燕尾形 41"/>
            <p:cNvSpPr/>
            <p:nvPr/>
          </p:nvSpPr>
          <p:spPr>
            <a:xfrm>
              <a:off x="2353" y="277"/>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43" name="燕尾形 42"/>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44" name="燕尾形 43"/>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45" name="燕尾形 44"/>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46" name="燕尾形 45"/>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
        <p:nvSpPr>
          <p:cNvPr id="48" name="矩形 47"/>
          <p:cNvSpPr/>
          <p:nvPr/>
        </p:nvSpPr>
        <p:spPr>
          <a:xfrm>
            <a:off x="6846"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pic>
        <p:nvPicPr>
          <p:cNvPr id="49" name="图片 48"/>
          <p:cNvPicPr>
            <a:picLocks noChangeAspect="1"/>
          </p:cNvPicPr>
          <p:nvPr/>
        </p:nvPicPr>
        <p:blipFill>
          <a:blip r:embed="rId4"/>
          <a:stretch>
            <a:fillRect/>
          </a:stretch>
        </p:blipFill>
        <p:spPr>
          <a:xfrm>
            <a:off x="1156692" y="733723"/>
            <a:ext cx="1131094" cy="952500"/>
          </a:xfrm>
          <a:prstGeom prst="rect">
            <a:avLst/>
          </a:prstGeom>
        </p:spPr>
      </p:pic>
      <p:pic>
        <p:nvPicPr>
          <p:cNvPr id="50" name="图片 49"/>
          <p:cNvPicPr>
            <a:picLocks noChangeAspect="1"/>
          </p:cNvPicPr>
          <p:nvPr/>
        </p:nvPicPr>
        <p:blipFill>
          <a:blip r:embed="rId5"/>
          <a:stretch>
            <a:fillRect/>
          </a:stretch>
        </p:blipFill>
        <p:spPr>
          <a:xfrm>
            <a:off x="163413" y="3909715"/>
            <a:ext cx="1330523" cy="967383"/>
          </a:xfrm>
          <a:prstGeom prst="rect">
            <a:avLst/>
          </a:prstGeom>
        </p:spPr>
      </p:pic>
      <p:pic>
        <p:nvPicPr>
          <p:cNvPr id="51" name="图片 50"/>
          <p:cNvPicPr>
            <a:picLocks noChangeAspect="1"/>
          </p:cNvPicPr>
          <p:nvPr/>
        </p:nvPicPr>
        <p:blipFill>
          <a:blip r:embed="rId6"/>
          <a:stretch>
            <a:fillRect/>
          </a:stretch>
        </p:blipFill>
        <p:spPr>
          <a:xfrm>
            <a:off x="1156692" y="2286893"/>
            <a:ext cx="1273969" cy="949523"/>
          </a:xfrm>
          <a:prstGeom prst="rect">
            <a:avLst/>
          </a:prstGeom>
        </p:spPr>
      </p:pic>
      <p:pic>
        <p:nvPicPr>
          <p:cNvPr id="52" name="图片 51"/>
          <p:cNvPicPr>
            <a:picLocks noChangeAspect="1"/>
          </p:cNvPicPr>
          <p:nvPr/>
        </p:nvPicPr>
        <p:blipFill>
          <a:blip r:embed="rId7"/>
          <a:stretch>
            <a:fillRect/>
          </a:stretch>
        </p:blipFill>
        <p:spPr>
          <a:xfrm>
            <a:off x="7469981" y="3810595"/>
            <a:ext cx="1411784" cy="1066502"/>
          </a:xfrm>
          <a:prstGeom prst="rect">
            <a:avLst/>
          </a:prstGeom>
        </p:spPr>
      </p:pic>
      <p:pic>
        <p:nvPicPr>
          <p:cNvPr id="53" name="图片 52"/>
          <p:cNvPicPr>
            <a:picLocks noChangeAspect="1"/>
          </p:cNvPicPr>
          <p:nvPr/>
        </p:nvPicPr>
        <p:blipFill>
          <a:blip r:embed="rId8"/>
          <a:stretch>
            <a:fillRect/>
          </a:stretch>
        </p:blipFill>
        <p:spPr>
          <a:xfrm>
            <a:off x="7681913" y="2319635"/>
            <a:ext cx="1273969" cy="803672"/>
          </a:xfrm>
          <a:prstGeom prst="rect">
            <a:avLst/>
          </a:prstGeom>
        </p:spPr>
      </p:pic>
      <p:pic>
        <p:nvPicPr>
          <p:cNvPr id="54" name="图片 53"/>
          <p:cNvPicPr>
            <a:picLocks noChangeAspect="1"/>
          </p:cNvPicPr>
          <p:nvPr/>
        </p:nvPicPr>
        <p:blipFill>
          <a:blip r:embed="rId9"/>
          <a:stretch>
            <a:fillRect/>
          </a:stretch>
        </p:blipFill>
        <p:spPr>
          <a:xfrm>
            <a:off x="6503789" y="620316"/>
            <a:ext cx="1273969" cy="1074539"/>
          </a:xfrm>
          <a:prstGeom prst="rect">
            <a:avLst/>
          </a:prstGeom>
        </p:spPr>
      </p:pic>
      <p:pic>
        <p:nvPicPr>
          <p:cNvPr id="56" name="图片 55" descr="B6026563BF6A8CC3919CE2588B9EE9CA"/>
          <p:cNvPicPr>
            <a:picLocks noChangeAspect="1"/>
          </p:cNvPicPr>
          <p:nvPr/>
        </p:nvPicPr>
        <p:blipFill>
          <a:blip r:embed="rId10"/>
          <a:stretch>
            <a:fillRect/>
          </a:stretch>
        </p:blipFill>
        <p:spPr>
          <a:xfrm>
            <a:off x="6599337" y="4203799"/>
            <a:ext cx="1082576" cy="812006"/>
          </a:xfrm>
          <a:prstGeom prst="rect">
            <a:avLst/>
          </a:prstGeom>
        </p:spPr>
      </p:pic>
      <p:pic>
        <p:nvPicPr>
          <p:cNvPr id="58" name="图片 57" descr="50BE2B4A4E7A1D133BB00834AD1976F3"/>
          <p:cNvPicPr>
            <a:picLocks noChangeAspect="1"/>
          </p:cNvPicPr>
          <p:nvPr/>
        </p:nvPicPr>
        <p:blipFill>
          <a:blip r:embed="rId11"/>
          <a:stretch>
            <a:fillRect/>
          </a:stretch>
        </p:blipFill>
        <p:spPr>
          <a:xfrm>
            <a:off x="130373" y="1212949"/>
            <a:ext cx="1215330" cy="809327"/>
          </a:xfrm>
          <a:prstGeom prst="rect">
            <a:avLst/>
          </a:prstGeom>
        </p:spPr>
      </p:pic>
      <p:pic>
        <p:nvPicPr>
          <p:cNvPr id="60" name="图片 59" descr="A4279433EC5EB44A59C255E263275D9B"/>
          <p:cNvPicPr>
            <a:picLocks noChangeAspect="1"/>
          </p:cNvPicPr>
          <p:nvPr/>
        </p:nvPicPr>
        <p:blipFill>
          <a:blip r:embed="rId12"/>
          <a:stretch>
            <a:fillRect/>
          </a:stretch>
        </p:blipFill>
        <p:spPr>
          <a:xfrm>
            <a:off x="6502301" y="2877145"/>
            <a:ext cx="1401663" cy="933450"/>
          </a:xfrm>
          <a:prstGeom prst="rect">
            <a:avLst/>
          </a:prstGeom>
        </p:spPr>
      </p:pic>
      <p:pic>
        <p:nvPicPr>
          <p:cNvPr id="62" name="图片 61" descr="D9F5AD0F228FAA49D813AEEE2477368D"/>
          <p:cNvPicPr>
            <a:picLocks noChangeAspect="1"/>
          </p:cNvPicPr>
          <p:nvPr/>
        </p:nvPicPr>
        <p:blipFill>
          <a:blip r:embed="rId13"/>
          <a:stretch>
            <a:fillRect/>
          </a:stretch>
        </p:blipFill>
        <p:spPr>
          <a:xfrm>
            <a:off x="130373" y="2721471"/>
            <a:ext cx="1309688" cy="860227"/>
          </a:xfrm>
          <a:prstGeom prst="rect">
            <a:avLst/>
          </a:prstGeom>
        </p:spPr>
      </p:pic>
      <p:pic>
        <p:nvPicPr>
          <p:cNvPr id="63" name="图片 62"/>
          <p:cNvPicPr>
            <a:picLocks noChangeAspect="1"/>
          </p:cNvPicPr>
          <p:nvPr/>
        </p:nvPicPr>
        <p:blipFill>
          <a:blip r:embed="rId14"/>
          <a:stretch>
            <a:fillRect/>
          </a:stretch>
        </p:blipFill>
        <p:spPr>
          <a:xfrm>
            <a:off x="7681913" y="984647"/>
            <a:ext cx="1304925" cy="1037630"/>
          </a:xfrm>
          <a:prstGeom prst="rect">
            <a:avLst/>
          </a:prstGeom>
        </p:spPr>
      </p:pic>
      <p:pic>
        <p:nvPicPr>
          <p:cNvPr id="64" name="图片 63"/>
          <p:cNvPicPr>
            <a:picLocks noChangeAspect="1"/>
          </p:cNvPicPr>
          <p:nvPr/>
        </p:nvPicPr>
        <p:blipFill>
          <a:blip r:embed="rId15"/>
          <a:stretch>
            <a:fillRect/>
          </a:stretch>
        </p:blipFill>
        <p:spPr>
          <a:xfrm>
            <a:off x="1403152" y="4065091"/>
            <a:ext cx="1247180" cy="1044773"/>
          </a:xfrm>
          <a:prstGeom prst="rect">
            <a:avLst/>
          </a:prstGeom>
        </p:spPr>
      </p:pic>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500" fill="hold"/>
                                        <p:tgtEl>
                                          <p:spTgt spid="7"/>
                                        </p:tgtEl>
                                        <p:attrNameLst>
                                          <p:attrName>ppt_x</p:attrName>
                                        </p:attrNameLst>
                                      </p:cBhvr>
                                      <p:tavLst>
                                        <p:tav tm="0">
                                          <p:val>
                                            <p:strVal val="#ppt_x"/>
                                          </p:val>
                                        </p:tav>
                                        <p:tav tm="100000">
                                          <p:val>
                                            <p:strVal val="#ppt_x"/>
                                          </p:val>
                                        </p:tav>
                                      </p:tavLst>
                                    </p:anim>
                                    <p:anim calcmode="lin" valueType="num">
                                      <p:cBhvr additive="base">
                                        <p:cTn id="72" dur="500" fill="hold"/>
                                        <p:tgtEl>
                                          <p:spTgt spid="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1" nodeType="clickEffect">
                                  <p:stCondLst>
                                    <p:cond delay="0"/>
                                  </p:stCondLst>
                                  <p:childTnLst>
                                    <p:set>
                                      <p:cBhvr>
                                        <p:cTn id="80" dur="1" fill="hold">
                                          <p:stCondLst>
                                            <p:cond delay="0"/>
                                          </p:stCondLst>
                                        </p:cTn>
                                        <p:tgtEl>
                                          <p:spTgt spid="4"/>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additive="base">
                                        <p:cTn id="89" dur="500" fill="hold"/>
                                        <p:tgtEl>
                                          <p:spTgt spid="3"/>
                                        </p:tgtEl>
                                        <p:attrNameLst>
                                          <p:attrName>ppt_x</p:attrName>
                                        </p:attrNameLst>
                                      </p:cBhvr>
                                      <p:tavLst>
                                        <p:tav tm="0">
                                          <p:val>
                                            <p:strVal val="#ppt_x"/>
                                          </p:val>
                                        </p:tav>
                                        <p:tav tm="100000">
                                          <p:val>
                                            <p:strVal val="#ppt_x"/>
                                          </p:val>
                                        </p:tav>
                                      </p:tavLst>
                                    </p:anim>
                                    <p:anim calcmode="lin" valueType="num">
                                      <p:cBhvr additive="base">
                                        <p:cTn id="90" dur="500" fill="hold"/>
                                        <p:tgtEl>
                                          <p:spTgt spid="3"/>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500" fill="hold"/>
                                        <p:tgtEl>
                                          <p:spTgt spid="11"/>
                                        </p:tgtEl>
                                        <p:attrNameLst>
                                          <p:attrName>ppt_x</p:attrName>
                                        </p:attrNameLst>
                                      </p:cBhvr>
                                      <p:tavLst>
                                        <p:tav tm="0">
                                          <p:val>
                                            <p:strVal val="#ppt_x"/>
                                          </p:val>
                                        </p:tav>
                                        <p:tav tm="100000">
                                          <p:val>
                                            <p:strVal val="#ppt_x"/>
                                          </p:val>
                                        </p:tav>
                                      </p:tavLst>
                                    </p:anim>
                                    <p:anim calcmode="lin" valueType="num">
                                      <p:cBhvr additive="base">
                                        <p:cTn id="94" dur="500" fill="hold"/>
                                        <p:tgtEl>
                                          <p:spTgt spid="1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ppt_x"/>
                                          </p:val>
                                        </p:tav>
                                        <p:tav tm="100000">
                                          <p:val>
                                            <p:strVal val="#ppt_x"/>
                                          </p:val>
                                        </p:tav>
                                      </p:tavLst>
                                    </p:anim>
                                    <p:anim calcmode="lin" valueType="num">
                                      <p:cBhvr additive="base">
                                        <p:cTn id="9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50"/>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5"/>
                                        </p:tgtEl>
                                        <p:attrNameLst>
                                          <p:attrName>style.visibility</p:attrName>
                                        </p:attrNameLst>
                                      </p:cBhvr>
                                      <p:to>
                                        <p:strVal val="visible"/>
                                      </p:to>
                                    </p:set>
                                    <p:anim calcmode="lin" valueType="num">
                                      <p:cBhvr additive="base">
                                        <p:cTn id="109" dur="500" fill="hold"/>
                                        <p:tgtEl>
                                          <p:spTgt spid="5"/>
                                        </p:tgtEl>
                                        <p:attrNameLst>
                                          <p:attrName>ppt_x</p:attrName>
                                        </p:attrNameLst>
                                      </p:cBhvr>
                                      <p:tavLst>
                                        <p:tav tm="0">
                                          <p:val>
                                            <p:strVal val="#ppt_x"/>
                                          </p:val>
                                        </p:tav>
                                        <p:tav tm="100000">
                                          <p:val>
                                            <p:strVal val="#ppt_x"/>
                                          </p:val>
                                        </p:tav>
                                      </p:tavLst>
                                    </p:anim>
                                    <p:anim calcmode="lin" valueType="num">
                                      <p:cBhvr additive="base">
                                        <p:cTn id="110" dur="500" fill="hold"/>
                                        <p:tgtEl>
                                          <p:spTgt spid="5"/>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additive="base">
                                        <p:cTn id="113" dur="500" fill="hold"/>
                                        <p:tgtEl>
                                          <p:spTgt spid="10"/>
                                        </p:tgtEl>
                                        <p:attrNameLst>
                                          <p:attrName>ppt_x</p:attrName>
                                        </p:attrNameLst>
                                      </p:cBhvr>
                                      <p:tavLst>
                                        <p:tav tm="0">
                                          <p:val>
                                            <p:strVal val="#ppt_x"/>
                                          </p:val>
                                        </p:tav>
                                        <p:tav tm="100000">
                                          <p:val>
                                            <p:strVal val="#ppt_x"/>
                                          </p:val>
                                        </p:tav>
                                      </p:tavLst>
                                    </p:anim>
                                    <p:anim calcmode="lin" valueType="num">
                                      <p:cBhvr additive="base">
                                        <p:cTn id="114" dur="500" fill="hold"/>
                                        <p:tgtEl>
                                          <p:spTgt spid="10"/>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1"/>
                                        </p:tgtEl>
                                        <p:attrNameLst>
                                          <p:attrName>style.visibility</p:attrName>
                                        </p:attrNameLst>
                                      </p:cBhvr>
                                      <p:to>
                                        <p:strVal val="visible"/>
                                      </p:to>
                                    </p:set>
                                    <p:anim calcmode="lin" valueType="num">
                                      <p:cBhvr additive="base">
                                        <p:cTn id="117" dur="500" fill="hold"/>
                                        <p:tgtEl>
                                          <p:spTgt spid="31"/>
                                        </p:tgtEl>
                                        <p:attrNameLst>
                                          <p:attrName>ppt_x</p:attrName>
                                        </p:attrNameLst>
                                      </p:cBhvr>
                                      <p:tavLst>
                                        <p:tav tm="0">
                                          <p:val>
                                            <p:strVal val="#ppt_x"/>
                                          </p:val>
                                        </p:tav>
                                        <p:tav tm="100000">
                                          <p:val>
                                            <p:strVal val="#ppt_x"/>
                                          </p:val>
                                        </p:tav>
                                      </p:tavLst>
                                    </p:anim>
                                    <p:anim calcmode="lin" valueType="num">
                                      <p:cBhvr additive="base">
                                        <p:cTn id="11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52"/>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4" grpId="1"/>
      <p:bldP spid="5" grpId="0"/>
      <p:bldP spid="6" grpId="0" bldLvl="0" animBg="1"/>
      <p:bldP spid="10" grpId="0" bldLvl="0" animBg="1"/>
      <p:bldP spid="18" grpId="0"/>
      <p:bldP spid="19" grpId="0"/>
      <p:bldP spid="20" grpId="0" bldLvl="0" animBg="1"/>
      <p:bldP spid="26" grpId="0" bldLvl="0" animBg="1"/>
      <p:bldP spid="27" grpId="0" bldLvl="0" animBg="1"/>
      <p:bldP spid="28" grpId="0" bldLvl="0" animBg="1"/>
      <p:bldP spid="29" grpId="0" bldLvl="0" animBg="1"/>
      <p:bldP spid="30" grpId="0" bldLvl="0" animBg="1"/>
      <p:bldP spid="3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810874" y="2547937"/>
            <a:ext cx="1707226" cy="1694733"/>
            <a:chOff x="1278794" y="3334906"/>
            <a:chExt cx="920752"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278981" y="3667630"/>
              <a:ext cx="920565" cy="248292"/>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zh-CN" altLang="en-US" sz="2395" b="1" dirty="0">
                  <a:solidFill>
                    <a:schemeClr val="tx1"/>
                  </a:solidFill>
                  <a:effectLst/>
                  <a:latin typeface="微软雅黑" panose="020B0503020204020204" pitchFamily="34" charset="-122"/>
                  <a:ea typeface="微软雅黑" panose="020B0503020204020204" pitchFamily="34" charset="-122"/>
                </a:rPr>
                <a:t>永续盘点法</a:t>
              </a:r>
            </a:p>
          </p:txBody>
        </p:sp>
      </p:grpSp>
      <p:grpSp>
        <p:nvGrpSpPr>
          <p:cNvPr id="37" name="组合 36"/>
          <p:cNvGrpSpPr/>
          <p:nvPr/>
        </p:nvGrpSpPr>
        <p:grpSpPr>
          <a:xfrm>
            <a:off x="2622224" y="2551641"/>
            <a:ext cx="1706879" cy="1694733"/>
            <a:chOff x="1275564" y="3334906"/>
            <a:chExt cx="920565"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275564" y="3665632"/>
              <a:ext cx="920565" cy="248292"/>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循环盘点法</a:t>
              </a:r>
            </a:p>
          </p:txBody>
        </p:sp>
      </p:grpSp>
      <p:grpSp>
        <p:nvGrpSpPr>
          <p:cNvPr id="46" name="组合 45"/>
          <p:cNvGrpSpPr/>
          <p:nvPr/>
        </p:nvGrpSpPr>
        <p:grpSpPr>
          <a:xfrm>
            <a:off x="4418286" y="2547937"/>
            <a:ext cx="1706879" cy="1694733"/>
            <a:chOff x="1275222" y="3334906"/>
            <a:chExt cx="920565"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275222" y="3667630"/>
              <a:ext cx="920565" cy="248292"/>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重点盘点法</a:t>
              </a:r>
            </a:p>
          </p:txBody>
        </p:sp>
      </p:grpSp>
      <p:grpSp>
        <p:nvGrpSpPr>
          <p:cNvPr id="52" name="组合 51"/>
          <p:cNvGrpSpPr/>
          <p:nvPr/>
        </p:nvGrpSpPr>
        <p:grpSpPr>
          <a:xfrm>
            <a:off x="6203770" y="2554801"/>
            <a:ext cx="1706879" cy="1694733"/>
            <a:chOff x="1275566" y="3334906"/>
            <a:chExt cx="920565"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275566" y="3663928"/>
              <a:ext cx="920565" cy="248292"/>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定期盘点法</a:t>
              </a:r>
            </a:p>
          </p:txBody>
        </p:sp>
      </p:grpSp>
      <p:sp>
        <p:nvSpPr>
          <p:cNvPr id="57" name="椭圆 56"/>
          <p:cNvSpPr/>
          <p:nvPr/>
        </p:nvSpPr>
        <p:spPr>
          <a:xfrm>
            <a:off x="852011" y="2404146"/>
            <a:ext cx="644355" cy="644355"/>
          </a:xfrm>
          <a:prstGeom prst="ellipse">
            <a:avLst/>
          </a:prstGeom>
          <a:solidFill>
            <a:srgbClr val="FFFF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2665201" y="2404146"/>
            <a:ext cx="644355" cy="644355"/>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9" name="椭圆 58"/>
          <p:cNvSpPr/>
          <p:nvPr/>
        </p:nvSpPr>
        <p:spPr>
          <a:xfrm>
            <a:off x="4496804" y="2410681"/>
            <a:ext cx="644355" cy="644355"/>
          </a:xfrm>
          <a:prstGeom prst="ellipse">
            <a:avLst/>
          </a:prstGeom>
          <a:solidFill>
            <a:srgbClr val="00B0F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0" name="椭圆 59"/>
          <p:cNvSpPr/>
          <p:nvPr/>
        </p:nvSpPr>
        <p:spPr>
          <a:xfrm>
            <a:off x="6297665" y="2410681"/>
            <a:ext cx="644355" cy="644355"/>
          </a:xfrm>
          <a:prstGeom prst="ellipse">
            <a:avLst/>
          </a:prstGeom>
          <a:solidFill>
            <a:schemeClr val="accent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1007841" y="2554801"/>
            <a:ext cx="333735" cy="342518"/>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2" name="Freeform 26"/>
          <p:cNvSpPr>
            <a:spLocks noEditPoints="1"/>
          </p:cNvSpPr>
          <p:nvPr/>
        </p:nvSpPr>
        <p:spPr bwMode="auto">
          <a:xfrm>
            <a:off x="2834724" y="2575519"/>
            <a:ext cx="305310" cy="30161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3" name="Freeform 35"/>
          <p:cNvSpPr>
            <a:spLocks noEditPoints="1"/>
          </p:cNvSpPr>
          <p:nvPr/>
        </p:nvSpPr>
        <p:spPr bwMode="auto">
          <a:xfrm>
            <a:off x="6486076" y="2591790"/>
            <a:ext cx="293606" cy="31754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5" name="Freeform 20"/>
          <p:cNvSpPr>
            <a:spLocks noEditPoints="1"/>
          </p:cNvSpPr>
          <p:nvPr/>
        </p:nvSpPr>
        <p:spPr bwMode="auto">
          <a:xfrm>
            <a:off x="4685981" y="2547937"/>
            <a:ext cx="287214" cy="3613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22" name="矩形 21"/>
          <p:cNvSpPr/>
          <p:nvPr/>
        </p:nvSpPr>
        <p:spPr>
          <a:xfrm>
            <a:off x="6846"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0" name="文本框 9"/>
          <p:cNvSpPr txBox="1"/>
          <p:nvPr/>
        </p:nvSpPr>
        <p:spPr>
          <a:xfrm>
            <a:off x="851892" y="981373"/>
            <a:ext cx="7136904" cy="1045210"/>
          </a:xfrm>
          <a:prstGeom prst="rect">
            <a:avLst/>
          </a:prstGeom>
          <a:noFill/>
        </p:spPr>
        <p:txBody>
          <a:bodyPr wrap="square" rtlCol="0" anchor="t">
            <a:spAutoFit/>
          </a:bodyPr>
          <a:lstStyle/>
          <a:p>
            <a:r>
              <a:rPr lang="zh-CN" altLang="en-US" sz="2065" b="1">
                <a:latin typeface="微软雅黑" panose="020B0503020204020204" pitchFamily="34" charset="-122"/>
                <a:ea typeface="微软雅黑" panose="020B0503020204020204" pitchFamily="34" charset="-122"/>
                <a:sym typeface="+mn-ea"/>
              </a:rPr>
              <a:t>一般仓库都要定期盘点，好一点的仓库，每一周盘一次，也有每个月盘点的，也有每个季度或年末盘点的，每一年至少盘一次。常见的仓库盘点方法有以下四种。</a:t>
            </a:r>
          </a:p>
        </p:txBody>
      </p:sp>
      <p:grpSp>
        <p:nvGrpSpPr>
          <p:cNvPr id="14" name="组合 13"/>
          <p:cNvGrpSpPr/>
          <p:nvPr/>
        </p:nvGrpSpPr>
        <p:grpSpPr>
          <a:xfrm>
            <a:off x="81280" y="170180"/>
            <a:ext cx="8898255" cy="415925"/>
            <a:chOff x="128" y="268"/>
            <a:chExt cx="13590" cy="709"/>
          </a:xfrm>
        </p:grpSpPr>
        <p:sp>
          <p:nvSpPr>
            <p:cNvPr id="3" name="燕尾形 2"/>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4" name="燕尾形 3"/>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5" name="燕尾形 4"/>
            <p:cNvSpPr/>
            <p:nvPr/>
          </p:nvSpPr>
          <p:spPr>
            <a:xfrm>
              <a:off x="4550" y="277"/>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6" name="燕尾形 5"/>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7" name="燕尾形 6"/>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8" name="燕尾形 7"/>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ircle(in)">
                                      <p:cBhvr>
                                        <p:cTn id="7" dur="20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fill="hold"/>
                                        <p:tgtEl>
                                          <p:spTgt spid="57"/>
                                        </p:tgtEl>
                                        <p:attrNameLst>
                                          <p:attrName>ppt_x</p:attrName>
                                        </p:attrNameLst>
                                      </p:cBhvr>
                                      <p:tavLst>
                                        <p:tav tm="0">
                                          <p:val>
                                            <p:strVal val="#ppt_x"/>
                                          </p:val>
                                        </p:tav>
                                        <p:tav tm="100000">
                                          <p:val>
                                            <p:strVal val="#ppt_x"/>
                                          </p:val>
                                        </p:tav>
                                      </p:tavLst>
                                    </p:anim>
                                    <p:anim calcmode="lin" valueType="num">
                                      <p:cBhvr additive="base">
                                        <p:cTn id="17" dur="500" fill="hold"/>
                                        <p:tgtEl>
                                          <p:spTgt spid="5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additive="base">
                                        <p:cTn id="20" dur="500" fill="hold"/>
                                        <p:tgtEl>
                                          <p:spTgt spid="61"/>
                                        </p:tgtEl>
                                        <p:attrNameLst>
                                          <p:attrName>ppt_x</p:attrName>
                                        </p:attrNameLst>
                                      </p:cBhvr>
                                      <p:tavLst>
                                        <p:tav tm="0">
                                          <p:val>
                                            <p:strVal val="#ppt_x"/>
                                          </p:val>
                                        </p:tav>
                                        <p:tav tm="100000">
                                          <p:val>
                                            <p:strVal val="#ppt_x"/>
                                          </p:val>
                                        </p:tav>
                                      </p:tavLst>
                                    </p:anim>
                                    <p:anim calcmode="lin" valueType="num">
                                      <p:cBhvr additive="base">
                                        <p:cTn id="21"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ppt_x"/>
                                          </p:val>
                                        </p:tav>
                                        <p:tav tm="100000">
                                          <p:val>
                                            <p:strVal val="#ppt_x"/>
                                          </p:val>
                                        </p:tav>
                                      </p:tavLst>
                                    </p:anim>
                                    <p:anim calcmode="lin" valueType="num">
                                      <p:cBhvr additive="base">
                                        <p:cTn id="27" dur="500" fill="hold"/>
                                        <p:tgtEl>
                                          <p:spTgt spid="3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ppt_x"/>
                                          </p:val>
                                        </p:tav>
                                        <p:tav tm="100000">
                                          <p:val>
                                            <p:strVal val="#ppt_x"/>
                                          </p:val>
                                        </p:tav>
                                      </p:tavLst>
                                    </p:anim>
                                    <p:anim calcmode="lin" valueType="num">
                                      <p:cBhvr additive="base">
                                        <p:cTn id="31" dur="500" fill="hold"/>
                                        <p:tgtEl>
                                          <p:spTgt spid="5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ppt_x"/>
                                          </p:val>
                                        </p:tav>
                                        <p:tav tm="100000">
                                          <p:val>
                                            <p:strVal val="#ppt_x"/>
                                          </p:val>
                                        </p:tav>
                                      </p:tavLst>
                                    </p:anim>
                                    <p:anim calcmode="lin" valueType="num">
                                      <p:cBhvr additive="base">
                                        <p:cTn id="35"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9"/>
                                        </p:tgtEl>
                                        <p:attrNameLst>
                                          <p:attrName>style.visibility</p:attrName>
                                        </p:attrNameLst>
                                      </p:cBhvr>
                                      <p:to>
                                        <p:strVal val="visible"/>
                                      </p:to>
                                    </p:set>
                                    <p:anim calcmode="lin" valueType="num">
                                      <p:cBhvr additive="base">
                                        <p:cTn id="44" dur="500" fill="hold"/>
                                        <p:tgtEl>
                                          <p:spTgt spid="59"/>
                                        </p:tgtEl>
                                        <p:attrNameLst>
                                          <p:attrName>ppt_x</p:attrName>
                                        </p:attrNameLst>
                                      </p:cBhvr>
                                      <p:tavLst>
                                        <p:tav tm="0">
                                          <p:val>
                                            <p:strVal val="#ppt_x"/>
                                          </p:val>
                                        </p:tav>
                                        <p:tav tm="100000">
                                          <p:val>
                                            <p:strVal val="#ppt_x"/>
                                          </p:val>
                                        </p:tav>
                                      </p:tavLst>
                                    </p:anim>
                                    <p:anim calcmode="lin" valueType="num">
                                      <p:cBhvr additive="base">
                                        <p:cTn id="45" dur="500" fill="hold"/>
                                        <p:tgtEl>
                                          <p:spTgt spid="5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additive="base">
                                        <p:cTn id="48" dur="500" fill="hold"/>
                                        <p:tgtEl>
                                          <p:spTgt spid="65"/>
                                        </p:tgtEl>
                                        <p:attrNameLst>
                                          <p:attrName>ppt_x</p:attrName>
                                        </p:attrNameLst>
                                      </p:cBhvr>
                                      <p:tavLst>
                                        <p:tav tm="0">
                                          <p:val>
                                            <p:strVal val="#ppt_x"/>
                                          </p:val>
                                        </p:tav>
                                        <p:tav tm="100000">
                                          <p:val>
                                            <p:strVal val="#ppt_x"/>
                                          </p:val>
                                        </p:tav>
                                      </p:tavLst>
                                    </p:anim>
                                    <p:anim calcmode="lin" valueType="num">
                                      <p:cBhvr additive="base">
                                        <p:cTn id="4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additive="base">
                                        <p:cTn id="54" dur="500" fill="hold"/>
                                        <p:tgtEl>
                                          <p:spTgt spid="52"/>
                                        </p:tgtEl>
                                        <p:attrNameLst>
                                          <p:attrName>ppt_x</p:attrName>
                                        </p:attrNameLst>
                                      </p:cBhvr>
                                      <p:tavLst>
                                        <p:tav tm="0">
                                          <p:val>
                                            <p:strVal val="#ppt_x"/>
                                          </p:val>
                                        </p:tav>
                                        <p:tav tm="100000">
                                          <p:val>
                                            <p:strVal val="#ppt_x"/>
                                          </p:val>
                                        </p:tav>
                                      </p:tavLst>
                                    </p:anim>
                                    <p:anim calcmode="lin" valueType="num">
                                      <p:cBhvr additive="base">
                                        <p:cTn id="55" dur="500" fill="hold"/>
                                        <p:tgtEl>
                                          <p:spTgt spid="5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ppt_x"/>
                                          </p:val>
                                        </p:tav>
                                        <p:tav tm="100000">
                                          <p:val>
                                            <p:strVal val="#ppt_x"/>
                                          </p:val>
                                        </p:tav>
                                      </p:tavLst>
                                    </p:anim>
                                    <p:anim calcmode="lin" valueType="num">
                                      <p:cBhvr additive="base">
                                        <p:cTn id="59" dur="500" fill="hold"/>
                                        <p:tgtEl>
                                          <p:spTgt spid="6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additive="base">
                                        <p:cTn id="62" dur="500" fill="hold"/>
                                        <p:tgtEl>
                                          <p:spTgt spid="63"/>
                                        </p:tgtEl>
                                        <p:attrNameLst>
                                          <p:attrName>ppt_x</p:attrName>
                                        </p:attrNameLst>
                                      </p:cBhvr>
                                      <p:tavLst>
                                        <p:tav tm="0">
                                          <p:val>
                                            <p:strVal val="#ppt_x"/>
                                          </p:val>
                                        </p:tav>
                                        <p:tav tm="100000">
                                          <p:val>
                                            <p:strVal val="#ppt_x"/>
                                          </p:val>
                                        </p:tav>
                                      </p:tavLst>
                                    </p:anim>
                                    <p:anim calcmode="lin" valueType="num">
                                      <p:cBhvr additive="base">
                                        <p:cTn id="63"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59" grpId="0" bldLvl="0" animBg="1"/>
      <p:bldP spid="60" grpId="0" bldLvl="0" animBg="1"/>
      <p:bldP spid="61" grpId="0" bldLvl="0" animBg="1"/>
      <p:bldP spid="62" grpId="0" bldLvl="0" animBg="1"/>
      <p:bldP spid="63" grpId="0" bldLvl="0" animBg="1"/>
      <p:bldP spid="6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a:t>
            </a:r>
            <a:r>
              <a:rPr lang="zh-CN" altLang="en-US" sz="3600" b="1" baseline="-10416" dirty="0">
                <a:latin typeface="微软雅黑" panose="020B0503020204020204" pitchFamily="34" charset="-122"/>
                <a:ea typeface="微软雅黑" panose="020B0503020204020204" pitchFamily="34" charset="-122"/>
                <a:cs typeface="Times New Roman"/>
              </a:rPr>
              <a:t>四</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3433126" y="2450924"/>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srgbClr val="FFFFFF"/>
                </a:solidFill>
                <a:latin typeface="微软雅黑" panose="020B0503020204020204" pitchFamily="34" charset="-122"/>
                <a:ea typeface="微软雅黑" panose="020B0503020204020204" pitchFamily="34" charset="-122"/>
                <a:cs typeface="微软雅黑"/>
              </a:rPr>
              <a:t>物流仓储</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40116569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6846" y="5016579"/>
            <a:ext cx="9129862" cy="126921"/>
          </a:xfrm>
          <a:prstGeom prst="rect">
            <a:avLst/>
          </a:prstGeom>
          <a:solidFill>
            <a:srgbClr val="1967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3" name="文本框 12"/>
          <p:cNvSpPr txBox="1"/>
          <p:nvPr/>
        </p:nvSpPr>
        <p:spPr>
          <a:xfrm>
            <a:off x="207466" y="742950"/>
            <a:ext cx="2615803" cy="480060"/>
          </a:xfrm>
          <a:prstGeom prst="rect">
            <a:avLst/>
          </a:prstGeom>
          <a:noFill/>
        </p:spPr>
        <p:txBody>
          <a:bodyPr wrap="square" rtlCol="0">
            <a:spAutoFit/>
          </a:bodyPr>
          <a:lstStyle/>
          <a:p>
            <a:pPr algn="ctr"/>
            <a:r>
              <a:rPr lang="zh-CN" altLang="en-US" sz="2530" b="1">
                <a:latin typeface="微软雅黑" panose="020B0503020204020204" pitchFamily="34" charset="-122"/>
                <a:ea typeface="微软雅黑" panose="020B0503020204020204" pitchFamily="34" charset="-122"/>
              </a:rPr>
              <a:t>物料整理归类</a:t>
            </a:r>
          </a:p>
        </p:txBody>
      </p:sp>
      <p:pic>
        <p:nvPicPr>
          <p:cNvPr id="23" name="图片 3"/>
          <p:cNvPicPr>
            <a:picLocks noChangeAspect="1"/>
          </p:cNvPicPr>
          <p:nvPr/>
        </p:nvPicPr>
        <p:blipFill>
          <a:blip r:embed="rId4"/>
          <a:stretch>
            <a:fillRect/>
          </a:stretch>
        </p:blipFill>
        <p:spPr>
          <a:xfrm>
            <a:off x="3499247" y="938213"/>
            <a:ext cx="2909292" cy="3433465"/>
          </a:xfrm>
          <a:prstGeom prst="rect">
            <a:avLst/>
          </a:prstGeom>
          <a:noFill/>
          <a:ln>
            <a:noFill/>
          </a:ln>
        </p:spPr>
      </p:pic>
      <p:sp>
        <p:nvSpPr>
          <p:cNvPr id="25" name="文本框 24"/>
          <p:cNvSpPr txBox="1"/>
          <p:nvPr/>
        </p:nvSpPr>
        <p:spPr>
          <a:xfrm>
            <a:off x="3437632" y="4482703"/>
            <a:ext cx="3177183" cy="480060"/>
          </a:xfrm>
          <a:prstGeom prst="rect">
            <a:avLst/>
          </a:prstGeom>
          <a:noFill/>
        </p:spPr>
        <p:txBody>
          <a:bodyPr wrap="square" rtlCol="0">
            <a:spAutoFit/>
          </a:bodyPr>
          <a:lstStyle/>
          <a:p>
            <a:pPr algn="ctr"/>
            <a:r>
              <a:rPr lang="zh-CN" altLang="en-US" sz="2530" b="1">
                <a:latin typeface="微软雅黑" panose="020B0503020204020204" pitchFamily="34" charset="-122"/>
                <a:ea typeface="微软雅黑" panose="020B0503020204020204" pitchFamily="34" charset="-122"/>
              </a:rPr>
              <a:t>人员安排</a:t>
            </a:r>
          </a:p>
        </p:txBody>
      </p:sp>
      <p:pic>
        <p:nvPicPr>
          <p:cNvPr id="27" name="图片 26"/>
          <p:cNvPicPr>
            <a:picLocks noChangeAspect="1"/>
          </p:cNvPicPr>
          <p:nvPr/>
        </p:nvPicPr>
        <p:blipFill>
          <a:blip r:embed="rId5"/>
          <a:stretch>
            <a:fillRect/>
          </a:stretch>
        </p:blipFill>
        <p:spPr>
          <a:xfrm>
            <a:off x="81260" y="1462385"/>
            <a:ext cx="2963763" cy="971848"/>
          </a:xfrm>
          <a:prstGeom prst="rect">
            <a:avLst/>
          </a:prstGeom>
        </p:spPr>
      </p:pic>
      <p:pic>
        <p:nvPicPr>
          <p:cNvPr id="64" name="图片 63"/>
          <p:cNvPicPr>
            <a:picLocks noChangeAspect="1"/>
          </p:cNvPicPr>
          <p:nvPr/>
        </p:nvPicPr>
        <p:blipFill>
          <a:blip r:embed="rId6"/>
          <a:stretch>
            <a:fillRect/>
          </a:stretch>
        </p:blipFill>
        <p:spPr>
          <a:xfrm>
            <a:off x="7144" y="2434233"/>
            <a:ext cx="1730276" cy="1323677"/>
          </a:xfrm>
          <a:prstGeom prst="rect">
            <a:avLst/>
          </a:prstGeom>
        </p:spPr>
      </p:pic>
      <p:pic>
        <p:nvPicPr>
          <p:cNvPr id="66" name="图片 65"/>
          <p:cNvPicPr>
            <a:picLocks noChangeAspect="1"/>
          </p:cNvPicPr>
          <p:nvPr/>
        </p:nvPicPr>
        <p:blipFill>
          <a:blip r:embed="rId7"/>
          <a:stretch>
            <a:fillRect/>
          </a:stretch>
        </p:blipFill>
        <p:spPr>
          <a:xfrm>
            <a:off x="1656457" y="2434233"/>
            <a:ext cx="1646337" cy="1439466"/>
          </a:xfrm>
          <a:prstGeom prst="rect">
            <a:avLst/>
          </a:prstGeom>
        </p:spPr>
      </p:pic>
      <p:pic>
        <p:nvPicPr>
          <p:cNvPr id="67" name="图片 66"/>
          <p:cNvPicPr>
            <a:picLocks noChangeAspect="1"/>
          </p:cNvPicPr>
          <p:nvPr/>
        </p:nvPicPr>
        <p:blipFill>
          <a:blip r:embed="rId8"/>
          <a:stretch>
            <a:fillRect/>
          </a:stretch>
        </p:blipFill>
        <p:spPr>
          <a:xfrm>
            <a:off x="6846" y="3757910"/>
            <a:ext cx="1571625" cy="1258788"/>
          </a:xfrm>
          <a:prstGeom prst="rect">
            <a:avLst/>
          </a:prstGeom>
        </p:spPr>
      </p:pic>
      <p:pic>
        <p:nvPicPr>
          <p:cNvPr id="68" name="图片 67"/>
          <p:cNvPicPr>
            <a:picLocks noChangeAspect="1"/>
          </p:cNvPicPr>
          <p:nvPr/>
        </p:nvPicPr>
        <p:blipFill>
          <a:blip r:embed="rId9"/>
          <a:stretch>
            <a:fillRect/>
          </a:stretch>
        </p:blipFill>
        <p:spPr>
          <a:xfrm>
            <a:off x="1578471" y="3873401"/>
            <a:ext cx="1859161" cy="1143595"/>
          </a:xfrm>
          <a:prstGeom prst="rect">
            <a:avLst/>
          </a:prstGeom>
        </p:spPr>
      </p:pic>
      <p:sp>
        <p:nvSpPr>
          <p:cNvPr id="69" name="文本框 68"/>
          <p:cNvSpPr txBox="1"/>
          <p:nvPr/>
        </p:nvSpPr>
        <p:spPr>
          <a:xfrm>
            <a:off x="6512719" y="1175147"/>
            <a:ext cx="2503289" cy="480060"/>
          </a:xfrm>
          <a:prstGeom prst="rect">
            <a:avLst/>
          </a:prstGeom>
          <a:noFill/>
        </p:spPr>
        <p:txBody>
          <a:bodyPr wrap="square" rtlCol="0">
            <a:spAutoFit/>
          </a:bodyPr>
          <a:lstStyle/>
          <a:p>
            <a:pPr algn="ctr"/>
            <a:r>
              <a:rPr lang="zh-CN" altLang="en-US" sz="2530" b="1">
                <a:latin typeface="微软雅黑" panose="020B0503020204020204" pitchFamily="34" charset="-122"/>
                <a:ea typeface="微软雅黑" panose="020B0503020204020204" pitchFamily="34" charset="-122"/>
              </a:rPr>
              <a:t>时间安排</a:t>
            </a:r>
          </a:p>
        </p:txBody>
      </p:sp>
      <p:pic>
        <p:nvPicPr>
          <p:cNvPr id="72" name="图片 71"/>
          <p:cNvPicPr>
            <a:picLocks noChangeAspect="1"/>
          </p:cNvPicPr>
          <p:nvPr/>
        </p:nvPicPr>
        <p:blipFill>
          <a:blip r:embed="rId10"/>
          <a:stretch>
            <a:fillRect/>
          </a:stretch>
        </p:blipFill>
        <p:spPr>
          <a:xfrm>
            <a:off x="6408539" y="1761827"/>
            <a:ext cx="2607469" cy="2982516"/>
          </a:xfrm>
          <a:prstGeom prst="rect">
            <a:avLst/>
          </a:prstGeom>
        </p:spPr>
      </p:pic>
      <p:grpSp>
        <p:nvGrpSpPr>
          <p:cNvPr id="14" name="组合 13"/>
          <p:cNvGrpSpPr/>
          <p:nvPr/>
        </p:nvGrpSpPr>
        <p:grpSpPr>
          <a:xfrm>
            <a:off x="81280" y="170180"/>
            <a:ext cx="8898255" cy="415925"/>
            <a:chOff x="128" y="268"/>
            <a:chExt cx="13590" cy="709"/>
          </a:xfrm>
        </p:grpSpPr>
        <p:sp>
          <p:nvSpPr>
            <p:cNvPr id="3" name="燕尾形 2"/>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4" name="燕尾形 3"/>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5" name="燕尾形 4"/>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6" name="燕尾形 5"/>
            <p:cNvSpPr/>
            <p:nvPr/>
          </p:nvSpPr>
          <p:spPr>
            <a:xfrm>
              <a:off x="6747" y="270"/>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2" name="燕尾形 1"/>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9" name="燕尾形 8"/>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7544395" y="4085034"/>
            <a:ext cx="1592461" cy="1035844"/>
          </a:xfrm>
          <a:prstGeom prst="rect">
            <a:avLst/>
          </a:prstGeom>
        </p:spPr>
      </p:pic>
      <p:pic>
        <p:nvPicPr>
          <p:cNvPr id="10" name="图片 9"/>
          <p:cNvPicPr>
            <a:picLocks noChangeAspect="1"/>
          </p:cNvPicPr>
          <p:nvPr/>
        </p:nvPicPr>
        <p:blipFill>
          <a:blip r:embed="rId4"/>
          <a:stretch>
            <a:fillRect/>
          </a:stretch>
        </p:blipFill>
        <p:spPr>
          <a:xfrm>
            <a:off x="6170414" y="3417391"/>
            <a:ext cx="1619250" cy="1095375"/>
          </a:xfrm>
          <a:prstGeom prst="rect">
            <a:avLst/>
          </a:prstGeom>
        </p:spPr>
      </p:pic>
      <p:pic>
        <p:nvPicPr>
          <p:cNvPr id="11" name="图片 10"/>
          <p:cNvPicPr>
            <a:picLocks noChangeAspect="1"/>
          </p:cNvPicPr>
          <p:nvPr/>
        </p:nvPicPr>
        <p:blipFill>
          <a:blip r:embed="rId5"/>
          <a:stretch>
            <a:fillRect/>
          </a:stretch>
        </p:blipFill>
        <p:spPr>
          <a:xfrm>
            <a:off x="3656112" y="849809"/>
            <a:ext cx="1835051" cy="1250454"/>
          </a:xfrm>
          <a:prstGeom prst="rect">
            <a:avLst/>
          </a:prstGeom>
        </p:spPr>
      </p:pic>
      <p:pic>
        <p:nvPicPr>
          <p:cNvPr id="12" name="图片 11"/>
          <p:cNvPicPr>
            <a:picLocks noChangeAspect="1"/>
          </p:cNvPicPr>
          <p:nvPr/>
        </p:nvPicPr>
        <p:blipFill>
          <a:blip r:embed="rId6"/>
          <a:stretch>
            <a:fillRect/>
          </a:stretch>
        </p:blipFill>
        <p:spPr>
          <a:xfrm>
            <a:off x="5478066" y="850106"/>
            <a:ext cx="1967210" cy="1250156"/>
          </a:xfrm>
          <a:prstGeom prst="rect">
            <a:avLst/>
          </a:prstGeom>
        </p:spPr>
      </p:pic>
      <p:pic>
        <p:nvPicPr>
          <p:cNvPr id="13" name="图片 12"/>
          <p:cNvPicPr>
            <a:picLocks noChangeAspect="1"/>
          </p:cNvPicPr>
          <p:nvPr/>
        </p:nvPicPr>
        <p:blipFill>
          <a:blip r:embed="rId7"/>
          <a:stretch>
            <a:fillRect/>
          </a:stretch>
        </p:blipFill>
        <p:spPr>
          <a:xfrm>
            <a:off x="5242024" y="2413099"/>
            <a:ext cx="1425773" cy="1095375"/>
          </a:xfrm>
          <a:prstGeom prst="rect">
            <a:avLst/>
          </a:prstGeom>
        </p:spPr>
      </p:pic>
      <p:pic>
        <p:nvPicPr>
          <p:cNvPr id="17" name="图片 16"/>
          <p:cNvPicPr>
            <a:picLocks noChangeAspect="1"/>
          </p:cNvPicPr>
          <p:nvPr/>
        </p:nvPicPr>
        <p:blipFill>
          <a:blip r:embed="rId8"/>
          <a:stretch>
            <a:fillRect/>
          </a:stretch>
        </p:blipFill>
        <p:spPr>
          <a:xfrm>
            <a:off x="7445276" y="849809"/>
            <a:ext cx="1672530" cy="1250156"/>
          </a:xfrm>
          <a:prstGeom prst="rect">
            <a:avLst/>
          </a:prstGeom>
        </p:spPr>
      </p:pic>
      <p:pic>
        <p:nvPicPr>
          <p:cNvPr id="21" name="图片 20"/>
          <p:cNvPicPr>
            <a:picLocks noChangeAspect="1"/>
          </p:cNvPicPr>
          <p:nvPr/>
        </p:nvPicPr>
        <p:blipFill>
          <a:blip r:embed="rId9"/>
          <a:stretch>
            <a:fillRect/>
          </a:stretch>
        </p:blipFill>
        <p:spPr>
          <a:xfrm>
            <a:off x="2188964" y="2413099"/>
            <a:ext cx="1674912" cy="930473"/>
          </a:xfrm>
          <a:prstGeom prst="rect">
            <a:avLst/>
          </a:prstGeom>
        </p:spPr>
      </p:pic>
      <p:sp>
        <p:nvSpPr>
          <p:cNvPr id="2" name="圆角矩形 1"/>
          <p:cNvSpPr/>
          <p:nvPr/>
        </p:nvSpPr>
        <p:spPr>
          <a:xfrm>
            <a:off x="7144" y="1125736"/>
            <a:ext cx="1942802" cy="53280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盘点人员编组表签字</a:t>
            </a:r>
          </a:p>
        </p:txBody>
      </p:sp>
      <p:cxnSp>
        <p:nvCxnSpPr>
          <p:cNvPr id="3" name="直接箭头连接符 2"/>
          <p:cNvCxnSpPr>
            <a:stCxn id="2" idx="3"/>
          </p:cNvCxnSpPr>
          <p:nvPr/>
        </p:nvCxnSpPr>
        <p:spPr>
          <a:xfrm>
            <a:off x="1949946" y="1400175"/>
            <a:ext cx="491728" cy="0"/>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5" name="圆角矩形 4"/>
          <p:cNvSpPr/>
          <p:nvPr/>
        </p:nvSpPr>
        <p:spPr>
          <a:xfrm>
            <a:off x="2433042" y="689670"/>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6" name="圆角矩形 5"/>
          <p:cNvSpPr/>
          <p:nvPr/>
        </p:nvSpPr>
        <p:spPr>
          <a:xfrm>
            <a:off x="2433042" y="1260872"/>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15" name="圆角矩形 14"/>
          <p:cNvSpPr/>
          <p:nvPr/>
        </p:nvSpPr>
        <p:spPr>
          <a:xfrm>
            <a:off x="2433042" y="1790700"/>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财务人员</a:t>
            </a:r>
          </a:p>
        </p:txBody>
      </p:sp>
      <p:sp>
        <p:nvSpPr>
          <p:cNvPr id="16" name="圆角矩形 15"/>
          <p:cNvSpPr/>
          <p:nvPr/>
        </p:nvSpPr>
        <p:spPr>
          <a:xfrm>
            <a:off x="35818" y="2643684"/>
            <a:ext cx="1942802" cy="53280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盘点组长领取盘点记录单，并签字</a:t>
            </a:r>
          </a:p>
        </p:txBody>
      </p:sp>
      <p:cxnSp>
        <p:nvCxnSpPr>
          <p:cNvPr id="19" name="肘形连接符 18"/>
          <p:cNvCxnSpPr>
            <a:stCxn id="5" idx="1"/>
            <a:endCxn id="15" idx="1"/>
          </p:cNvCxnSpPr>
          <p:nvPr/>
        </p:nvCxnSpPr>
        <p:spPr>
          <a:xfrm rot="10800000" flipV="1">
            <a:off x="2433042" y="903387"/>
            <a:ext cx="1488" cy="1101030"/>
          </a:xfrm>
          <a:prstGeom prst="bentConnector3">
            <a:avLst>
              <a:gd name="adj1" fmla="val 7600000"/>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3" name="圆角矩形 22"/>
          <p:cNvSpPr/>
          <p:nvPr/>
        </p:nvSpPr>
        <p:spPr>
          <a:xfrm>
            <a:off x="10418" y="3949898"/>
            <a:ext cx="1942802" cy="53280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盘点小组盘点</a:t>
            </a:r>
          </a:p>
        </p:txBody>
      </p:sp>
      <p:cxnSp>
        <p:nvCxnSpPr>
          <p:cNvPr id="24" name="直接箭头连接符 23"/>
          <p:cNvCxnSpPr>
            <a:stCxn id="23" idx="3"/>
          </p:cNvCxnSpPr>
          <p:nvPr/>
        </p:nvCxnSpPr>
        <p:spPr>
          <a:xfrm>
            <a:off x="1945184" y="4216301"/>
            <a:ext cx="491728"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25" name="圆角矩形 24"/>
          <p:cNvSpPr/>
          <p:nvPr/>
        </p:nvSpPr>
        <p:spPr>
          <a:xfrm>
            <a:off x="2436316" y="3513832"/>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26" name="圆角矩形 25"/>
          <p:cNvSpPr/>
          <p:nvPr/>
        </p:nvSpPr>
        <p:spPr>
          <a:xfrm>
            <a:off x="2436316" y="4085034"/>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仓管人员</a:t>
            </a:r>
            <a:r>
              <a:rPr lang="en-US" altLang="zh-CN" sz="1315" b="1">
                <a:latin typeface="微软雅黑" panose="020B0503020204020204" pitchFamily="34" charset="-122"/>
                <a:ea typeface="微软雅黑" panose="020B0503020204020204" pitchFamily="34" charset="-122"/>
                <a:cs typeface="微软雅黑" panose="020B0503020204020204" pitchFamily="34" charset="-122"/>
              </a:rPr>
              <a:t>1</a:t>
            </a:r>
          </a:p>
        </p:txBody>
      </p:sp>
      <p:sp>
        <p:nvSpPr>
          <p:cNvPr id="27" name="圆角矩形 26"/>
          <p:cNvSpPr/>
          <p:nvPr/>
        </p:nvSpPr>
        <p:spPr>
          <a:xfrm>
            <a:off x="2436316" y="4614863"/>
            <a:ext cx="1186755" cy="427732"/>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财务人员</a:t>
            </a:r>
          </a:p>
        </p:txBody>
      </p:sp>
      <p:cxnSp>
        <p:nvCxnSpPr>
          <p:cNvPr id="28" name="肘形连接符 27"/>
          <p:cNvCxnSpPr>
            <a:stCxn id="25" idx="1"/>
            <a:endCxn id="27" idx="1"/>
          </p:cNvCxnSpPr>
          <p:nvPr/>
        </p:nvCxnSpPr>
        <p:spPr>
          <a:xfrm rot="10800000" flipV="1">
            <a:off x="2428280" y="3727847"/>
            <a:ext cx="1488" cy="1101030"/>
          </a:xfrm>
          <a:prstGeom prst="bentConnector3">
            <a:avLst>
              <a:gd name="adj1" fmla="val 7600000"/>
            </a:avLst>
          </a:prstGeom>
          <a:ln>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30" name="下箭头 29"/>
          <p:cNvSpPr/>
          <p:nvPr/>
        </p:nvSpPr>
        <p:spPr>
          <a:xfrm>
            <a:off x="806351" y="3144738"/>
            <a:ext cx="258366" cy="805160"/>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31" name="下箭头 30"/>
          <p:cNvSpPr/>
          <p:nvPr/>
        </p:nvSpPr>
        <p:spPr>
          <a:xfrm>
            <a:off x="809625" y="1677293"/>
            <a:ext cx="258366" cy="934343"/>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cxnSp>
        <p:nvCxnSpPr>
          <p:cNvPr id="32" name="直接箭头连接符 31"/>
          <p:cNvCxnSpPr/>
          <p:nvPr/>
        </p:nvCxnSpPr>
        <p:spPr>
          <a:xfrm>
            <a:off x="3619798" y="3727549"/>
            <a:ext cx="32265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33" name="圆角矩形 32"/>
          <p:cNvSpPr/>
          <p:nvPr/>
        </p:nvSpPr>
        <p:spPr>
          <a:xfrm>
            <a:off x="3942457" y="3517106"/>
            <a:ext cx="831949" cy="427732"/>
          </a:xfrm>
          <a:prstGeom prst="roundRect">
            <a:avLst/>
          </a:prstGeom>
          <a:solidFill>
            <a:srgbClr val="674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15" b="1">
                <a:latin typeface="微软雅黑" panose="020B0503020204020204" pitchFamily="34" charset="-122"/>
                <a:ea typeface="微软雅黑" panose="020B0503020204020204" pitchFamily="34" charset="-122"/>
                <a:cs typeface="微软雅黑" panose="020B0503020204020204" pitchFamily="34" charset="-122"/>
              </a:rPr>
              <a:t>点数</a:t>
            </a:r>
          </a:p>
        </p:txBody>
      </p:sp>
      <p:sp>
        <p:nvSpPr>
          <p:cNvPr id="34" name="圆角矩形 33"/>
          <p:cNvSpPr/>
          <p:nvPr/>
        </p:nvSpPr>
        <p:spPr>
          <a:xfrm>
            <a:off x="3942457" y="4088309"/>
            <a:ext cx="831949" cy="427732"/>
          </a:xfrm>
          <a:prstGeom prst="roundRect">
            <a:avLst/>
          </a:prstGeom>
          <a:solidFill>
            <a:srgbClr val="674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复核</a:t>
            </a:r>
          </a:p>
        </p:txBody>
      </p:sp>
      <p:sp>
        <p:nvSpPr>
          <p:cNvPr id="35" name="圆角矩形 34"/>
          <p:cNvSpPr/>
          <p:nvPr/>
        </p:nvSpPr>
        <p:spPr>
          <a:xfrm>
            <a:off x="3942457" y="4618137"/>
            <a:ext cx="832247" cy="427732"/>
          </a:xfrm>
          <a:prstGeom prst="roundRect">
            <a:avLst/>
          </a:prstGeom>
          <a:solidFill>
            <a:srgbClr val="674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315" b="1">
                <a:latin typeface="微软雅黑" panose="020B0503020204020204" pitchFamily="34" charset="-122"/>
                <a:ea typeface="微软雅黑" panose="020B0503020204020204" pitchFamily="34" charset="-122"/>
                <a:cs typeface="微软雅黑" panose="020B0503020204020204" pitchFamily="34" charset="-122"/>
              </a:rPr>
              <a:t>记录</a:t>
            </a:r>
          </a:p>
        </p:txBody>
      </p:sp>
      <p:cxnSp>
        <p:nvCxnSpPr>
          <p:cNvPr id="37" name="直接箭头连接符 36"/>
          <p:cNvCxnSpPr/>
          <p:nvPr/>
        </p:nvCxnSpPr>
        <p:spPr>
          <a:xfrm>
            <a:off x="3623072" y="4280892"/>
            <a:ext cx="32265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38" name="直接箭头连接符 37"/>
          <p:cNvCxnSpPr/>
          <p:nvPr/>
        </p:nvCxnSpPr>
        <p:spPr>
          <a:xfrm>
            <a:off x="3615035" y="4843463"/>
            <a:ext cx="32265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nvGrpSpPr>
          <p:cNvPr id="14" name="组合 13"/>
          <p:cNvGrpSpPr/>
          <p:nvPr/>
        </p:nvGrpSpPr>
        <p:grpSpPr>
          <a:xfrm>
            <a:off x="81280" y="170180"/>
            <a:ext cx="8898255" cy="415925"/>
            <a:chOff x="128" y="268"/>
            <a:chExt cx="13590" cy="709"/>
          </a:xfrm>
        </p:grpSpPr>
        <p:sp>
          <p:nvSpPr>
            <p:cNvPr id="4" name="燕尾形 3"/>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18" name="燕尾形 17"/>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20" name="燕尾形 19"/>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22" name="燕尾形 21"/>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29" name="燕尾形 28"/>
            <p:cNvSpPr/>
            <p:nvPr/>
          </p:nvSpPr>
          <p:spPr>
            <a:xfrm>
              <a:off x="8972" y="268"/>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36" name="燕尾形 35"/>
            <p:cNvSpPr/>
            <p:nvPr/>
          </p:nvSpPr>
          <p:spPr>
            <a:xfrm>
              <a:off x="11188" y="276"/>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par>
                                <p:cTn id="34" presetID="3" presetClass="entr" presetSubtype="1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par>
                                <p:cTn id="37" presetID="3" presetClass="entr" presetSubtype="1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linds(horizontal)">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ppt_x"/>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blinds(horizontal)">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additive="base">
                                        <p:cTn id="61" dur="500" fill="hold"/>
                                        <p:tgtEl>
                                          <p:spTgt spid="30"/>
                                        </p:tgtEl>
                                        <p:attrNameLst>
                                          <p:attrName>ppt_x</p:attrName>
                                        </p:attrNameLst>
                                      </p:cBhvr>
                                      <p:tavLst>
                                        <p:tav tm="0">
                                          <p:val>
                                            <p:strVal val="#ppt_x"/>
                                          </p:val>
                                        </p:tav>
                                        <p:tav tm="100000">
                                          <p:val>
                                            <p:strVal val="#ppt_x"/>
                                          </p:val>
                                        </p:tav>
                                      </p:tavLst>
                                    </p:anim>
                                    <p:anim calcmode="lin" valueType="num">
                                      <p:cBhvr additive="base">
                                        <p:cTn id="6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ppt_x"/>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ppt_x"/>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additive="base">
                                        <p:cTn id="101" dur="500" fill="hold"/>
                                        <p:tgtEl>
                                          <p:spTgt spid="13"/>
                                        </p:tgtEl>
                                        <p:attrNameLst>
                                          <p:attrName>ppt_x</p:attrName>
                                        </p:attrNameLst>
                                      </p:cBhvr>
                                      <p:tavLst>
                                        <p:tav tm="0">
                                          <p:val>
                                            <p:strVal val="#ppt_x"/>
                                          </p:val>
                                        </p:tav>
                                        <p:tav tm="100000">
                                          <p:val>
                                            <p:strVal val="#ppt_x"/>
                                          </p:val>
                                        </p:tav>
                                      </p:tavLst>
                                    </p:anim>
                                    <p:anim calcmode="lin" valueType="num">
                                      <p:cBhvr additive="base">
                                        <p:cTn id="10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34"/>
                                        </p:tgtEl>
                                        <p:attrNameLst>
                                          <p:attrName>style.visibility</p:attrName>
                                        </p:attrNameLst>
                                      </p:cBhvr>
                                      <p:to>
                                        <p:strVal val="visible"/>
                                      </p:to>
                                    </p:set>
                                    <p:anim calcmode="lin" valueType="num">
                                      <p:cBhvr additive="base">
                                        <p:cTn id="107" dur="500" fill="hold"/>
                                        <p:tgtEl>
                                          <p:spTgt spid="34"/>
                                        </p:tgtEl>
                                        <p:attrNameLst>
                                          <p:attrName>ppt_x</p:attrName>
                                        </p:attrNameLst>
                                      </p:cBhvr>
                                      <p:tavLst>
                                        <p:tav tm="0">
                                          <p:val>
                                            <p:strVal val="#ppt_x"/>
                                          </p:val>
                                        </p:tav>
                                        <p:tav tm="100000">
                                          <p:val>
                                            <p:strVal val="#ppt_x"/>
                                          </p:val>
                                        </p:tav>
                                      </p:tavLst>
                                    </p:anim>
                                    <p:anim calcmode="lin" valueType="num">
                                      <p:cBhvr additive="base">
                                        <p:cTn id="108" dur="500" fill="hold"/>
                                        <p:tgtEl>
                                          <p:spTgt spid="34"/>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37"/>
                                        </p:tgtEl>
                                        <p:attrNameLst>
                                          <p:attrName>style.visibility</p:attrName>
                                        </p:attrNameLst>
                                      </p:cBhvr>
                                      <p:to>
                                        <p:strVal val="visible"/>
                                      </p:to>
                                    </p:set>
                                    <p:anim calcmode="lin" valueType="num">
                                      <p:cBhvr additive="base">
                                        <p:cTn id="111" dur="500" fill="hold"/>
                                        <p:tgtEl>
                                          <p:spTgt spid="37"/>
                                        </p:tgtEl>
                                        <p:attrNameLst>
                                          <p:attrName>ppt_x</p:attrName>
                                        </p:attrNameLst>
                                      </p:cBhvr>
                                      <p:tavLst>
                                        <p:tav tm="0">
                                          <p:val>
                                            <p:strVal val="#ppt_x"/>
                                          </p:val>
                                        </p:tav>
                                        <p:tav tm="100000">
                                          <p:val>
                                            <p:strVal val="#ppt_x"/>
                                          </p:val>
                                        </p:tav>
                                      </p:tavLst>
                                    </p:anim>
                                    <p:anim calcmode="lin" valueType="num">
                                      <p:cBhvr additive="base">
                                        <p:cTn id="112" dur="500" fill="hold"/>
                                        <p:tgtEl>
                                          <p:spTgt spid="37"/>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10"/>
                                        </p:tgtEl>
                                        <p:attrNameLst>
                                          <p:attrName>style.visibility</p:attrName>
                                        </p:attrNameLst>
                                      </p:cBhvr>
                                      <p:to>
                                        <p:strVal val="visible"/>
                                      </p:to>
                                    </p:set>
                                    <p:anim calcmode="lin" valueType="num">
                                      <p:cBhvr additive="base">
                                        <p:cTn id="115" dur="500" fill="hold"/>
                                        <p:tgtEl>
                                          <p:spTgt spid="10"/>
                                        </p:tgtEl>
                                        <p:attrNameLst>
                                          <p:attrName>ppt_x</p:attrName>
                                        </p:attrNameLst>
                                      </p:cBhvr>
                                      <p:tavLst>
                                        <p:tav tm="0">
                                          <p:val>
                                            <p:strVal val="#ppt_x"/>
                                          </p:val>
                                        </p:tav>
                                        <p:tav tm="100000">
                                          <p:val>
                                            <p:strVal val="#ppt_x"/>
                                          </p:val>
                                        </p:tav>
                                      </p:tavLst>
                                    </p:anim>
                                    <p:anim calcmode="lin" valueType="num">
                                      <p:cBhvr additive="base">
                                        <p:cTn id="1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5"/>
                                        </p:tgtEl>
                                        <p:attrNameLst>
                                          <p:attrName>style.visibility</p:attrName>
                                        </p:attrNameLst>
                                      </p:cBhvr>
                                      <p:to>
                                        <p:strVal val="visible"/>
                                      </p:to>
                                    </p:set>
                                    <p:anim calcmode="lin" valueType="num">
                                      <p:cBhvr additive="base">
                                        <p:cTn id="121" dur="500" fill="hold"/>
                                        <p:tgtEl>
                                          <p:spTgt spid="35"/>
                                        </p:tgtEl>
                                        <p:attrNameLst>
                                          <p:attrName>ppt_x</p:attrName>
                                        </p:attrNameLst>
                                      </p:cBhvr>
                                      <p:tavLst>
                                        <p:tav tm="0">
                                          <p:val>
                                            <p:strVal val="#ppt_x"/>
                                          </p:val>
                                        </p:tav>
                                        <p:tav tm="100000">
                                          <p:val>
                                            <p:strVal val="#ppt_x"/>
                                          </p:val>
                                        </p:tav>
                                      </p:tavLst>
                                    </p:anim>
                                    <p:anim calcmode="lin" valueType="num">
                                      <p:cBhvr additive="base">
                                        <p:cTn id="122" dur="500" fill="hold"/>
                                        <p:tgtEl>
                                          <p:spTgt spid="35"/>
                                        </p:tgtEl>
                                        <p:attrNameLst>
                                          <p:attrName>ppt_y</p:attrName>
                                        </p:attrNameLst>
                                      </p:cBhvr>
                                      <p:tavLst>
                                        <p:tav tm="0">
                                          <p:val>
                                            <p:strVal val="1+#ppt_h/2"/>
                                          </p:val>
                                        </p:tav>
                                        <p:tav tm="100000">
                                          <p:val>
                                            <p:strVal val="#ppt_y"/>
                                          </p:val>
                                        </p:tav>
                                      </p:tavLst>
                                    </p:anim>
                                  </p:childTnLst>
                                </p:cTn>
                              </p:par>
                              <p:par>
                                <p:cTn id="123" presetID="2" presetClass="entr" presetSubtype="4" fill="hold" nodeType="withEffect">
                                  <p:stCondLst>
                                    <p:cond delay="0"/>
                                  </p:stCondLst>
                                  <p:childTnLst>
                                    <p:set>
                                      <p:cBhvr>
                                        <p:cTn id="124" dur="1" fill="hold">
                                          <p:stCondLst>
                                            <p:cond delay="0"/>
                                          </p:stCondLst>
                                        </p:cTn>
                                        <p:tgtEl>
                                          <p:spTgt spid="38"/>
                                        </p:tgtEl>
                                        <p:attrNameLst>
                                          <p:attrName>style.visibility</p:attrName>
                                        </p:attrNameLst>
                                      </p:cBhvr>
                                      <p:to>
                                        <p:strVal val="visible"/>
                                      </p:to>
                                    </p:set>
                                    <p:anim calcmode="lin" valueType="num">
                                      <p:cBhvr additive="base">
                                        <p:cTn id="125" dur="500" fill="hold"/>
                                        <p:tgtEl>
                                          <p:spTgt spid="38"/>
                                        </p:tgtEl>
                                        <p:attrNameLst>
                                          <p:attrName>ppt_x</p:attrName>
                                        </p:attrNameLst>
                                      </p:cBhvr>
                                      <p:tavLst>
                                        <p:tav tm="0">
                                          <p:val>
                                            <p:strVal val="#ppt_x"/>
                                          </p:val>
                                        </p:tav>
                                        <p:tav tm="100000">
                                          <p:val>
                                            <p:strVal val="#ppt_x"/>
                                          </p:val>
                                        </p:tav>
                                      </p:tavLst>
                                    </p:anim>
                                    <p:anim calcmode="lin" valueType="num">
                                      <p:cBhvr additive="base">
                                        <p:cTn id="126" dur="500" fill="hold"/>
                                        <p:tgtEl>
                                          <p:spTgt spid="38"/>
                                        </p:tgtEl>
                                        <p:attrNameLst>
                                          <p:attrName>ppt_y</p:attrName>
                                        </p:attrNameLst>
                                      </p:cBhvr>
                                      <p:tavLst>
                                        <p:tav tm="0">
                                          <p:val>
                                            <p:strVal val="1+#ppt_h/2"/>
                                          </p:val>
                                        </p:tav>
                                        <p:tav tm="100000">
                                          <p:val>
                                            <p:strVal val="#ppt_y"/>
                                          </p:val>
                                        </p:tav>
                                      </p:tavLst>
                                    </p:anim>
                                  </p:childTnLst>
                                </p:cTn>
                              </p:par>
                              <p:par>
                                <p:cTn id="127" presetID="2" presetClass="entr" presetSubtype="4" fill="hold" nodeType="withEffect">
                                  <p:stCondLst>
                                    <p:cond delay="0"/>
                                  </p:stCondLst>
                                  <p:childTnLst>
                                    <p:set>
                                      <p:cBhvr>
                                        <p:cTn id="128" dur="1" fill="hold">
                                          <p:stCondLst>
                                            <p:cond delay="0"/>
                                          </p:stCondLst>
                                        </p:cTn>
                                        <p:tgtEl>
                                          <p:spTgt spid="9"/>
                                        </p:tgtEl>
                                        <p:attrNameLst>
                                          <p:attrName>style.visibility</p:attrName>
                                        </p:attrNameLst>
                                      </p:cBhvr>
                                      <p:to>
                                        <p:strVal val="visible"/>
                                      </p:to>
                                    </p:set>
                                    <p:anim calcmode="lin" valueType="num">
                                      <p:cBhvr additive="base">
                                        <p:cTn id="129" dur="500" fill="hold"/>
                                        <p:tgtEl>
                                          <p:spTgt spid="9"/>
                                        </p:tgtEl>
                                        <p:attrNameLst>
                                          <p:attrName>ppt_x</p:attrName>
                                        </p:attrNameLst>
                                      </p:cBhvr>
                                      <p:tavLst>
                                        <p:tav tm="0">
                                          <p:val>
                                            <p:strVal val="#ppt_x"/>
                                          </p:val>
                                        </p:tav>
                                        <p:tav tm="100000">
                                          <p:val>
                                            <p:strVal val="#ppt_x"/>
                                          </p:val>
                                        </p:tav>
                                      </p:tavLst>
                                    </p:anim>
                                    <p:anim calcmode="lin" valueType="num">
                                      <p:cBhvr additive="base">
                                        <p:cTn id="1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P spid="6" grpId="0" bldLvl="0" animBg="1"/>
      <p:bldP spid="15" grpId="0" bldLvl="0" animBg="1"/>
      <p:bldP spid="16" grpId="0" bldLvl="0" animBg="1"/>
      <p:bldP spid="23" grpId="0" bldLvl="0" animBg="1"/>
      <p:bldP spid="25" grpId="0" bldLvl="0" animBg="1"/>
      <p:bldP spid="26" grpId="0" bldLvl="0" animBg="1"/>
      <p:bldP spid="27" grpId="0" bldLvl="0" animBg="1"/>
      <p:bldP spid="30" grpId="0" bldLvl="0" animBg="1"/>
      <p:bldP spid="31" grpId="0" bldLvl="0" animBg="1"/>
      <p:bldP spid="33" grpId="0" bldLvl="0" animBg="1"/>
      <p:bldP spid="34" grpId="0" bldLvl="0" animBg="1"/>
      <p:bldP spid="3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187773" y="2591693"/>
            <a:ext cx="6881813" cy="1997710"/>
          </a:xfrm>
          <a:prstGeom prst="rect">
            <a:avLst/>
          </a:prstGeom>
          <a:solidFill>
            <a:srgbClr val="00B050"/>
          </a:solidFill>
        </p:spPr>
        <p:txBody>
          <a:bodyPr wrap="square" rtlCol="0">
            <a:spAutoFit/>
          </a:bodyPr>
          <a:lstStyle/>
          <a:p>
            <a:pPr algn="ctr"/>
            <a:r>
              <a:rPr lang="zh-CN" altLang="en-US" sz="1690" b="1">
                <a:latin typeface="微软雅黑" panose="020B0503020204020204" pitchFamily="34" charset="-122"/>
                <a:ea typeface="微软雅黑" panose="020B0503020204020204" pitchFamily="34" charset="-122"/>
              </a:rPr>
              <a:t>主要盈亏情况说明</a:t>
            </a:r>
          </a:p>
          <a:p>
            <a:endParaRPr lang="zh-CN" altLang="en-US" sz="1690" b="1">
              <a:latin typeface="微软雅黑" panose="020B0503020204020204" pitchFamily="34" charset="-122"/>
              <a:ea typeface="微软雅黑" panose="020B0503020204020204" pitchFamily="34" charset="-122"/>
            </a:endParaRPr>
          </a:p>
          <a:p>
            <a:pPr algn="l">
              <a:buClrTx/>
              <a:buSzTx/>
              <a:buFontTx/>
            </a:pPr>
            <a:r>
              <a:rPr lang="zh-CN" altLang="en-US" sz="1315" b="1">
                <a:latin typeface="微软雅黑" panose="020B0503020204020204" pitchFamily="34" charset="-122"/>
                <a:ea typeface="微软雅黑" panose="020B0503020204020204" pitchFamily="34" charset="-122"/>
              </a:rPr>
              <a:t>主要盘盈物资如下（盘盈单价金额≥5000元）  主要盘亏物资如下（盘亏单价金额≥</a:t>
            </a:r>
            <a:r>
              <a:rPr lang="en-US" altLang="zh-CN" sz="1315" b="1">
                <a:latin typeface="微软雅黑" panose="020B0503020204020204" pitchFamily="34" charset="-122"/>
                <a:ea typeface="微软雅黑" panose="020B0503020204020204" pitchFamily="34" charset="-122"/>
              </a:rPr>
              <a:t>1</a:t>
            </a:r>
            <a:r>
              <a:rPr lang="zh-CN" altLang="en-US" sz="1315" b="1">
                <a:latin typeface="微软雅黑" panose="020B0503020204020204" pitchFamily="34" charset="-122"/>
                <a:ea typeface="微软雅黑" panose="020B0503020204020204" pitchFamily="34" charset="-122"/>
              </a:rPr>
              <a:t>000元）</a:t>
            </a:r>
          </a:p>
          <a:p>
            <a:pPr algn="l">
              <a:buClrTx/>
              <a:buSzTx/>
              <a:buFontTx/>
            </a:pPr>
            <a:endParaRPr lang="zh-CN" altLang="en-US" sz="1315" b="1">
              <a:latin typeface="微软雅黑" panose="020B0503020204020204" pitchFamily="34" charset="-122"/>
              <a:ea typeface="微软雅黑" panose="020B0503020204020204" pitchFamily="34" charset="-122"/>
            </a:endParaRPr>
          </a:p>
          <a:p>
            <a:endParaRPr lang="zh-CN" altLang="en-US" sz="1690" b="1">
              <a:latin typeface="微软雅黑" panose="020B0503020204020204" pitchFamily="34" charset="-122"/>
              <a:ea typeface="微软雅黑" panose="020B0503020204020204" pitchFamily="34" charset="-122"/>
            </a:endParaRPr>
          </a:p>
          <a:p>
            <a:endParaRPr lang="zh-CN" altLang="en-US" sz="1690" b="1">
              <a:latin typeface="微软雅黑" panose="020B0503020204020204" pitchFamily="34" charset="-122"/>
              <a:ea typeface="微软雅黑" panose="020B0503020204020204" pitchFamily="34" charset="-122"/>
            </a:endParaRPr>
          </a:p>
          <a:p>
            <a:endParaRPr lang="zh-CN" altLang="en-US" sz="1690" b="1">
              <a:latin typeface="微软雅黑" panose="020B0503020204020204" pitchFamily="34" charset="-122"/>
              <a:ea typeface="微软雅黑" panose="020B0503020204020204" pitchFamily="34" charset="-122"/>
            </a:endParaRPr>
          </a:p>
        </p:txBody>
      </p:sp>
      <p:sp>
        <p:nvSpPr>
          <p:cNvPr id="15" name="文本框 14"/>
          <p:cNvSpPr txBox="1"/>
          <p:nvPr/>
        </p:nvSpPr>
        <p:spPr>
          <a:xfrm>
            <a:off x="2188666" y="4420493"/>
            <a:ext cx="6880920" cy="756285"/>
          </a:xfrm>
          <a:prstGeom prst="rect">
            <a:avLst/>
          </a:prstGeom>
          <a:solidFill>
            <a:schemeClr val="accent3"/>
          </a:solidFill>
        </p:spPr>
        <p:txBody>
          <a:bodyPr wrap="square" rtlCol="0">
            <a:spAutoFit/>
          </a:bodyPr>
          <a:lstStyle/>
          <a:p>
            <a:pPr algn="ctr"/>
            <a:r>
              <a:rPr lang="zh-CN" altLang="en-US" sz="1690" b="1">
                <a:latin typeface="微软雅黑" panose="020B0503020204020204" pitchFamily="34" charset="-122"/>
                <a:ea typeface="微软雅黑" panose="020B0503020204020204" pitchFamily="34" charset="-122"/>
              </a:rPr>
              <a:t>存在的问题及改进要求</a:t>
            </a:r>
          </a:p>
          <a:p>
            <a:pPr algn="l">
              <a:buClrTx/>
              <a:buSzTx/>
              <a:buNone/>
            </a:pPr>
            <a:r>
              <a:rPr lang="zh-CN" altLang="en-US" sz="1315" b="1">
                <a:latin typeface="微软雅黑" panose="020B0503020204020204" pitchFamily="34" charset="-122"/>
                <a:ea typeface="微软雅黑" panose="020B0503020204020204" pitchFamily="34" charset="-122"/>
              </a:rPr>
              <a:t>问题：信息流和实物流不一致</a:t>
            </a:r>
          </a:p>
          <a:p>
            <a:pPr algn="l">
              <a:buClrTx/>
              <a:buSzTx/>
              <a:buNone/>
            </a:pPr>
            <a:r>
              <a:rPr lang="zh-CN" altLang="en-US" sz="1315" b="1">
                <a:latin typeface="微软雅黑" panose="020B0503020204020204" pitchFamily="34" charset="-122"/>
                <a:ea typeface="微软雅黑" panose="020B0503020204020204" pitchFamily="34" charset="-122"/>
              </a:rPr>
              <a:t>改进：单据及时录入，仓管员领到发货单签字再发货</a:t>
            </a:r>
            <a:endParaRPr lang="zh-CN" altLang="en-US" sz="1690" b="1">
              <a:latin typeface="微软雅黑" panose="020B0503020204020204" pitchFamily="34" charset="-122"/>
              <a:ea typeface="微软雅黑" panose="020B0503020204020204" pitchFamily="34" charset="-122"/>
            </a:endParaRPr>
          </a:p>
        </p:txBody>
      </p:sp>
      <p:sp>
        <p:nvSpPr>
          <p:cNvPr id="73" name="文本框 72"/>
          <p:cNvSpPr txBox="1"/>
          <p:nvPr/>
        </p:nvSpPr>
        <p:spPr>
          <a:xfrm>
            <a:off x="2188071" y="778966"/>
            <a:ext cx="6881515" cy="1802765"/>
          </a:xfrm>
          <a:prstGeom prst="rect">
            <a:avLst/>
          </a:prstGeom>
          <a:solidFill>
            <a:schemeClr val="accent3"/>
          </a:solidFill>
        </p:spPr>
        <p:txBody>
          <a:bodyPr wrap="square" rtlCol="0">
            <a:spAutoFit/>
          </a:bodyPr>
          <a:lstStyle/>
          <a:p>
            <a:pPr algn="ctr"/>
            <a:r>
              <a:rPr lang="zh-CN" altLang="en-US" sz="1690" b="1">
                <a:latin typeface="微软雅黑" panose="020B0503020204020204" pitchFamily="34" charset="-122"/>
                <a:ea typeface="微软雅黑" panose="020B0503020204020204" pitchFamily="34" charset="-122"/>
              </a:rPr>
              <a:t>整理盘点盈亏结果</a:t>
            </a:r>
          </a:p>
          <a:p>
            <a:r>
              <a:rPr lang="zh-CN" altLang="en-US" sz="1315" b="1">
                <a:latin typeface="微软雅黑" panose="020B0503020204020204" pitchFamily="34" charset="-122"/>
                <a:ea typeface="微软雅黑" panose="020B0503020204020204" pitchFamily="34" charset="-122"/>
                <a:sym typeface="+mn-ea"/>
              </a:rPr>
              <a:t>整体盘点结果</a:t>
            </a:r>
          </a:p>
          <a:p>
            <a:endParaRPr lang="zh-CN" altLang="en-US" sz="1315" b="1">
              <a:latin typeface="微软雅黑" panose="020B0503020204020204" pitchFamily="34" charset="-122"/>
              <a:ea typeface="微软雅黑" panose="020B0503020204020204" pitchFamily="34" charset="-122"/>
            </a:endParaRPr>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p:txBody>
      </p:sp>
      <p:pic>
        <p:nvPicPr>
          <p:cNvPr id="74" name="图片 8"/>
          <p:cNvPicPr>
            <a:picLocks noChangeAspect="1"/>
          </p:cNvPicPr>
          <p:nvPr/>
        </p:nvPicPr>
        <p:blipFill>
          <a:blip r:embed="rId4"/>
          <a:stretch>
            <a:fillRect/>
          </a:stretch>
        </p:blipFill>
        <p:spPr>
          <a:xfrm>
            <a:off x="3657302" y="1338263"/>
            <a:ext cx="5053905" cy="1104602"/>
          </a:xfrm>
          <a:prstGeom prst="rect">
            <a:avLst/>
          </a:prstGeom>
          <a:noFill/>
          <a:ln>
            <a:noFill/>
          </a:ln>
        </p:spPr>
      </p:pic>
      <p:pic>
        <p:nvPicPr>
          <p:cNvPr id="75" name="图片 7"/>
          <p:cNvPicPr>
            <a:picLocks noChangeAspect="1"/>
          </p:cNvPicPr>
          <p:nvPr/>
        </p:nvPicPr>
        <p:blipFill>
          <a:blip r:embed="rId5"/>
          <a:stretch>
            <a:fillRect/>
          </a:stretch>
        </p:blipFill>
        <p:spPr>
          <a:xfrm>
            <a:off x="2187773" y="3467695"/>
            <a:ext cx="3263503" cy="724793"/>
          </a:xfrm>
          <a:prstGeom prst="rect">
            <a:avLst/>
          </a:prstGeom>
          <a:noFill/>
          <a:ln>
            <a:noFill/>
          </a:ln>
        </p:spPr>
      </p:pic>
      <p:pic>
        <p:nvPicPr>
          <p:cNvPr id="80" name="图片 5"/>
          <p:cNvPicPr>
            <a:picLocks noChangeAspect="1"/>
          </p:cNvPicPr>
          <p:nvPr/>
        </p:nvPicPr>
        <p:blipFill>
          <a:blip r:embed="rId6"/>
          <a:stretch>
            <a:fillRect/>
          </a:stretch>
        </p:blipFill>
        <p:spPr>
          <a:xfrm>
            <a:off x="5688509" y="3467993"/>
            <a:ext cx="3330476" cy="724198"/>
          </a:xfrm>
          <a:prstGeom prst="rect">
            <a:avLst/>
          </a:prstGeom>
          <a:noFill/>
          <a:ln>
            <a:noFill/>
          </a:ln>
        </p:spPr>
      </p:pic>
      <p:sp>
        <p:nvSpPr>
          <p:cNvPr id="81" name="文本框 80"/>
          <p:cNvSpPr txBox="1"/>
          <p:nvPr/>
        </p:nvSpPr>
        <p:spPr>
          <a:xfrm>
            <a:off x="2188071" y="2986385"/>
            <a:ext cx="3375124" cy="1398905"/>
          </a:xfrm>
          <a:prstGeom prst="rect">
            <a:avLst/>
          </a:prstGeom>
          <a:noFill/>
          <a:ln w="50800" cmpd="sng">
            <a:solidFill>
              <a:schemeClr val="tx1"/>
            </a:solidFill>
            <a:prstDash val="dashDot"/>
          </a:ln>
        </p:spPr>
        <p:txBody>
          <a:bodyPr wrap="square" rtlCol="0">
            <a:spAutoFit/>
          </a:bodyPr>
          <a:lstStyle/>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p:txBody>
      </p:sp>
      <p:sp>
        <p:nvSpPr>
          <p:cNvPr id="82" name="文本框 81"/>
          <p:cNvSpPr txBox="1"/>
          <p:nvPr/>
        </p:nvSpPr>
        <p:spPr>
          <a:xfrm>
            <a:off x="5643860" y="2986385"/>
            <a:ext cx="3375124" cy="1398905"/>
          </a:xfrm>
          <a:prstGeom prst="rect">
            <a:avLst/>
          </a:prstGeom>
          <a:noFill/>
          <a:ln w="50800" cmpd="sng">
            <a:solidFill>
              <a:schemeClr val="tx1"/>
            </a:solidFill>
            <a:prstDash val="dashDot"/>
          </a:ln>
        </p:spPr>
        <p:txBody>
          <a:bodyPr wrap="square" rtlCol="0">
            <a:spAutoFit/>
          </a:bodyPr>
          <a:lstStyle/>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a:p>
            <a:endParaRPr lang="zh-CN" altLang="en-US" sz="845"/>
          </a:p>
        </p:txBody>
      </p:sp>
      <p:sp>
        <p:nvSpPr>
          <p:cNvPr id="6" name="圆角矩形 5"/>
          <p:cNvSpPr/>
          <p:nvPr/>
        </p:nvSpPr>
        <p:spPr>
          <a:xfrm>
            <a:off x="7144" y="1125736"/>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组长回收盘点单</a:t>
            </a:r>
          </a:p>
        </p:txBody>
      </p:sp>
      <p:sp>
        <p:nvSpPr>
          <p:cNvPr id="16" name="圆角矩形 15"/>
          <p:cNvSpPr/>
          <p:nvPr/>
        </p:nvSpPr>
        <p:spPr>
          <a:xfrm>
            <a:off x="10418" y="2058888"/>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财务管理中心汇总</a:t>
            </a:r>
          </a:p>
        </p:txBody>
      </p:sp>
      <p:sp>
        <p:nvSpPr>
          <p:cNvPr id="23" name="圆角矩形 22"/>
          <p:cNvSpPr/>
          <p:nvPr/>
        </p:nvSpPr>
        <p:spPr>
          <a:xfrm>
            <a:off x="7144" y="2986385"/>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整理盘点盈亏结果</a:t>
            </a:r>
          </a:p>
        </p:txBody>
      </p:sp>
      <p:sp>
        <p:nvSpPr>
          <p:cNvPr id="10" name="圆角矩形 9"/>
          <p:cNvSpPr/>
          <p:nvPr/>
        </p:nvSpPr>
        <p:spPr>
          <a:xfrm>
            <a:off x="10418" y="3887688"/>
            <a:ext cx="1942802" cy="532805"/>
          </a:xfrm>
          <a:prstGeom prst="roundRect">
            <a:avLst/>
          </a:prstGeom>
          <a:solidFill>
            <a:srgbClr val="D444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a:latin typeface="微软雅黑" panose="020B0503020204020204" pitchFamily="34" charset="-122"/>
                <a:ea typeface="微软雅黑" panose="020B0503020204020204" pitchFamily="34" charset="-122"/>
              </a:rPr>
              <a:t>盘点报告总结</a:t>
            </a:r>
          </a:p>
        </p:txBody>
      </p:sp>
      <p:sp>
        <p:nvSpPr>
          <p:cNvPr id="11" name="下箭头 10"/>
          <p:cNvSpPr/>
          <p:nvPr/>
        </p:nvSpPr>
        <p:spPr>
          <a:xfrm>
            <a:off x="863203" y="1659434"/>
            <a:ext cx="161330" cy="41165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2" name="下箭头 11"/>
          <p:cNvSpPr/>
          <p:nvPr/>
        </p:nvSpPr>
        <p:spPr>
          <a:xfrm>
            <a:off x="882551" y="2586930"/>
            <a:ext cx="161330" cy="41165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sp>
        <p:nvSpPr>
          <p:cNvPr id="13" name="下箭头 12"/>
          <p:cNvSpPr/>
          <p:nvPr/>
        </p:nvSpPr>
        <p:spPr>
          <a:xfrm>
            <a:off x="863203" y="3519190"/>
            <a:ext cx="161330" cy="41165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45"/>
          </a:p>
        </p:txBody>
      </p:sp>
      <p:grpSp>
        <p:nvGrpSpPr>
          <p:cNvPr id="14" name="组合 13"/>
          <p:cNvGrpSpPr/>
          <p:nvPr/>
        </p:nvGrpSpPr>
        <p:grpSpPr>
          <a:xfrm>
            <a:off x="81280" y="170180"/>
            <a:ext cx="8898255" cy="415925"/>
            <a:chOff x="128" y="268"/>
            <a:chExt cx="13590" cy="709"/>
          </a:xfrm>
        </p:grpSpPr>
        <p:sp>
          <p:nvSpPr>
            <p:cNvPr id="17" name="燕尾形 16"/>
            <p:cNvSpPr/>
            <p:nvPr/>
          </p:nvSpPr>
          <p:spPr>
            <a:xfrm>
              <a:off x="128" y="283"/>
              <a:ext cx="2531" cy="694"/>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盘点目的</a:t>
              </a:r>
            </a:p>
          </p:txBody>
        </p:sp>
        <p:sp>
          <p:nvSpPr>
            <p:cNvPr id="18" name="燕尾形 17"/>
            <p:cNvSpPr/>
            <p:nvPr/>
          </p:nvSpPr>
          <p:spPr>
            <a:xfrm>
              <a:off x="2353" y="277"/>
              <a:ext cx="2531" cy="692"/>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065" b="1">
                  <a:latin typeface="微软雅黑" panose="020B0503020204020204" pitchFamily="34" charset="-122"/>
                  <a:ea typeface="微软雅黑" panose="020B0503020204020204" pitchFamily="34" charset="-122"/>
                  <a:sym typeface="+mn-ea"/>
                </a:rPr>
                <a:t>盘点范围</a:t>
              </a:r>
            </a:p>
          </p:txBody>
        </p:sp>
        <p:sp>
          <p:nvSpPr>
            <p:cNvPr id="19" name="燕尾形 18"/>
            <p:cNvSpPr/>
            <p:nvPr/>
          </p:nvSpPr>
          <p:spPr>
            <a:xfrm>
              <a:off x="4550" y="277"/>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盘点方式</a:t>
              </a:r>
            </a:p>
          </p:txBody>
        </p:sp>
        <p:sp>
          <p:nvSpPr>
            <p:cNvPr id="20" name="燕尾形 19"/>
            <p:cNvSpPr/>
            <p:nvPr/>
          </p:nvSpPr>
          <p:spPr>
            <a:xfrm>
              <a:off x="6747" y="270"/>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盘点准备</a:t>
              </a:r>
            </a:p>
          </p:txBody>
        </p:sp>
        <p:sp>
          <p:nvSpPr>
            <p:cNvPr id="21" name="燕尾形 20"/>
            <p:cNvSpPr/>
            <p:nvPr/>
          </p:nvSpPr>
          <p:spPr>
            <a:xfrm>
              <a:off x="8972" y="268"/>
              <a:ext cx="2531" cy="692"/>
            </a:xfrm>
            <a:prstGeom prst="chevron">
              <a:avLst/>
            </a:prstGeom>
            <a:solidFill>
              <a:srgbClr val="134E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盘点实施</a:t>
              </a:r>
            </a:p>
          </p:txBody>
        </p:sp>
        <p:sp>
          <p:nvSpPr>
            <p:cNvPr id="22" name="燕尾形 21"/>
            <p:cNvSpPr/>
            <p:nvPr/>
          </p:nvSpPr>
          <p:spPr>
            <a:xfrm>
              <a:off x="11188" y="276"/>
              <a:ext cx="2531" cy="692"/>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65" b="1">
                  <a:latin typeface="微软雅黑" panose="020B0503020204020204" pitchFamily="34" charset="-122"/>
                  <a:ea typeface="微软雅黑" panose="020B0503020204020204" pitchFamily="34" charset="-122"/>
                </a:rPr>
                <a:t>盘点总结</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500" fill="hold"/>
                                        <p:tgtEl>
                                          <p:spTgt spid="73"/>
                                        </p:tgtEl>
                                        <p:attrNameLst>
                                          <p:attrName>ppt_x</p:attrName>
                                        </p:attrNameLst>
                                      </p:cBhvr>
                                      <p:tavLst>
                                        <p:tav tm="0">
                                          <p:val>
                                            <p:strVal val="#ppt_x"/>
                                          </p:val>
                                        </p:tav>
                                        <p:tav tm="100000">
                                          <p:val>
                                            <p:strVal val="#ppt_x"/>
                                          </p:val>
                                        </p:tav>
                                      </p:tavLst>
                                    </p:anim>
                                    <p:anim calcmode="lin" valueType="num">
                                      <p:cBhvr additive="base">
                                        <p:cTn id="50" dur="500" fill="hold"/>
                                        <p:tgtEl>
                                          <p:spTgt spid="7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74"/>
                                        </p:tgtEl>
                                        <p:attrNameLst>
                                          <p:attrName>style.visibility</p:attrName>
                                        </p:attrNameLst>
                                      </p:cBhvr>
                                      <p:to>
                                        <p:strVal val="visible"/>
                                      </p:to>
                                    </p:set>
                                    <p:anim calcmode="lin" valueType="num">
                                      <p:cBhvr additive="base">
                                        <p:cTn id="53" dur="500" fill="hold"/>
                                        <p:tgtEl>
                                          <p:spTgt spid="74"/>
                                        </p:tgtEl>
                                        <p:attrNameLst>
                                          <p:attrName>ppt_x</p:attrName>
                                        </p:attrNameLst>
                                      </p:cBhvr>
                                      <p:tavLst>
                                        <p:tav tm="0">
                                          <p:val>
                                            <p:strVal val="#ppt_x"/>
                                          </p:val>
                                        </p:tav>
                                        <p:tav tm="100000">
                                          <p:val>
                                            <p:strVal val="#ppt_x"/>
                                          </p:val>
                                        </p:tav>
                                      </p:tavLst>
                                    </p:anim>
                                    <p:anim calcmode="lin" valueType="num">
                                      <p:cBhvr additive="base">
                                        <p:cTn id="54"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fill="hold"/>
                                        <p:tgtEl>
                                          <p:spTgt spid="75"/>
                                        </p:tgtEl>
                                        <p:attrNameLst>
                                          <p:attrName>ppt_x</p:attrName>
                                        </p:attrNameLst>
                                      </p:cBhvr>
                                      <p:tavLst>
                                        <p:tav tm="0">
                                          <p:val>
                                            <p:strVal val="#ppt_x"/>
                                          </p:val>
                                        </p:tav>
                                        <p:tav tm="100000">
                                          <p:val>
                                            <p:strVal val="#ppt_x"/>
                                          </p:val>
                                        </p:tav>
                                      </p:tavLst>
                                    </p:anim>
                                    <p:anim calcmode="lin" valueType="num">
                                      <p:cBhvr additive="base">
                                        <p:cTn id="64" dur="500" fill="hold"/>
                                        <p:tgtEl>
                                          <p:spTgt spid="7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500" fill="hold"/>
                                        <p:tgtEl>
                                          <p:spTgt spid="80"/>
                                        </p:tgtEl>
                                        <p:attrNameLst>
                                          <p:attrName>ppt_x</p:attrName>
                                        </p:attrNameLst>
                                      </p:cBhvr>
                                      <p:tavLst>
                                        <p:tav tm="0">
                                          <p:val>
                                            <p:strVal val="#ppt_x"/>
                                          </p:val>
                                        </p:tav>
                                        <p:tav tm="100000">
                                          <p:val>
                                            <p:strVal val="#ppt_x"/>
                                          </p:val>
                                        </p:tav>
                                      </p:tavLst>
                                    </p:anim>
                                    <p:anim calcmode="lin" valueType="num">
                                      <p:cBhvr additive="base">
                                        <p:cTn id="68" dur="500" fill="hold"/>
                                        <p:tgtEl>
                                          <p:spTgt spid="8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additive="base">
                                        <p:cTn id="71" dur="500" fill="hold"/>
                                        <p:tgtEl>
                                          <p:spTgt spid="81"/>
                                        </p:tgtEl>
                                        <p:attrNameLst>
                                          <p:attrName>ppt_x</p:attrName>
                                        </p:attrNameLst>
                                      </p:cBhvr>
                                      <p:tavLst>
                                        <p:tav tm="0">
                                          <p:val>
                                            <p:strVal val="#ppt_x"/>
                                          </p:val>
                                        </p:tav>
                                        <p:tav tm="100000">
                                          <p:val>
                                            <p:strVal val="#ppt_x"/>
                                          </p:val>
                                        </p:tav>
                                      </p:tavLst>
                                    </p:anim>
                                    <p:anim calcmode="lin" valueType="num">
                                      <p:cBhvr additive="base">
                                        <p:cTn id="72" dur="500" fill="hold"/>
                                        <p:tgtEl>
                                          <p:spTgt spid="8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additive="base">
                                        <p:cTn id="75" dur="500" fill="hold"/>
                                        <p:tgtEl>
                                          <p:spTgt spid="82"/>
                                        </p:tgtEl>
                                        <p:attrNameLst>
                                          <p:attrName>ppt_x</p:attrName>
                                        </p:attrNameLst>
                                      </p:cBhvr>
                                      <p:tavLst>
                                        <p:tav tm="0">
                                          <p:val>
                                            <p:strVal val="#ppt_x"/>
                                          </p:val>
                                        </p:tav>
                                        <p:tav tm="100000">
                                          <p:val>
                                            <p:strVal val="#ppt_x"/>
                                          </p:val>
                                        </p:tav>
                                      </p:tavLst>
                                    </p:anim>
                                    <p:anim calcmode="lin" valueType="num">
                                      <p:cBhvr additive="base">
                                        <p:cTn id="76"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ppt_x"/>
                                          </p:val>
                                        </p:tav>
                                        <p:tav tm="100000">
                                          <p:val>
                                            <p:strVal val="#ppt_x"/>
                                          </p:val>
                                        </p:tav>
                                      </p:tavLst>
                                    </p:anim>
                                    <p:anim calcmode="lin" valueType="num">
                                      <p:cBhvr additive="base">
                                        <p:cTn id="8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bldLvl="0" animBg="1"/>
      <p:bldP spid="73" grpId="0" bldLvl="0" animBg="1"/>
      <p:bldP spid="81" grpId="0" bldLvl="0" animBg="1"/>
      <p:bldP spid="82" grpId="0" bldLvl="0" animBg="1"/>
      <p:bldP spid="6" grpId="0" bldLvl="0" animBg="1"/>
      <p:bldP spid="16" grpId="0" bldLvl="0" animBg="1"/>
      <p:bldP spid="23" grpId="0" bldLvl="0" animBg="1"/>
      <p:bldP spid="10" grpId="0" bldLvl="0" animBg="1"/>
      <p:bldP spid="11" grpId="0" bldLvl="0" animBg="1"/>
      <p:bldP spid="12" grpId="0" bldLvl="0" animBg="1"/>
      <p:bldP spid="1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出库</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 name="文本框 1"/>
          <p:cNvSpPr txBox="1"/>
          <p:nvPr/>
        </p:nvSpPr>
        <p:spPr>
          <a:xfrm>
            <a:off x="251460" y="911860"/>
            <a:ext cx="3242310" cy="3830955"/>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出库管理</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出库过程管理是指仓库按照货主的调拨出库凭证或发货凭证（提货单、调拨单）所注明的货物名称、型号、规格、数量、收货单位、接货方式等条件，进行的核对凭证、备料、复核、点交、发放等一系列作业和业务管理活动。</a:t>
            </a:r>
          </a:p>
        </p:txBody>
      </p:sp>
      <p:sp>
        <p:nvSpPr>
          <p:cNvPr id="3" name="文本框 2"/>
          <p:cNvSpPr txBox="1"/>
          <p:nvPr/>
        </p:nvSpPr>
        <p:spPr>
          <a:xfrm>
            <a:off x="3419475" y="987425"/>
            <a:ext cx="2540000" cy="368300"/>
          </a:xfrm>
          <a:prstGeom prst="rect">
            <a:avLst/>
          </a:prstGeom>
          <a:noFill/>
        </p:spPr>
        <p:txBody>
          <a:bodyPr wrap="square" rtlCol="0" anchor="t">
            <a:spAutoFit/>
          </a:bodyPr>
          <a:lstStyle/>
          <a:p>
            <a:r>
              <a:rPr lang="zh-CN" altLang="en-US">
                <a:latin typeface="微软雅黑" panose="020B0503020204020204" pitchFamily="34" charset="-122"/>
                <a:ea typeface="微软雅黑" panose="020B0503020204020204" pitchFamily="34" charset="-122"/>
                <a:cs typeface="微软雅黑" panose="020B0503020204020204" pitchFamily="34" charset="-122"/>
              </a:rPr>
              <a:t>出库业务程序:</a:t>
            </a:r>
          </a:p>
        </p:txBody>
      </p:sp>
      <p:sp>
        <p:nvSpPr>
          <p:cNvPr id="6" name="Text Box 7"/>
          <p:cNvSpPr txBox="1"/>
          <p:nvPr/>
        </p:nvSpPr>
        <p:spPr>
          <a:xfrm>
            <a:off x="3491865" y="2715895"/>
            <a:ext cx="5194935" cy="922020"/>
          </a:xfrm>
          <a:prstGeom prst="rect">
            <a:avLst/>
          </a:prstGeom>
          <a:solidFill>
            <a:srgbClr val="66CCFF"/>
          </a:solidFill>
          <a:ln w="9525">
            <a:noFill/>
          </a:ln>
        </p:spPr>
        <p:txBody>
          <a:bodyPr wrap="square" anchor="t">
            <a:spAutoFit/>
          </a:bodyPr>
          <a:lstStyle/>
          <a:p>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．出库程序</a:t>
            </a:r>
          </a:p>
          <a:p>
            <a:r>
              <a:rPr lang="zh-CN" altLang="en-US" dirty="0">
                <a:latin typeface="微软雅黑" panose="020B0503020204020204" pitchFamily="34" charset="-122"/>
                <a:ea typeface="微软雅黑" panose="020B0503020204020204" pitchFamily="34" charset="-122"/>
                <a:cs typeface="微软雅黑" panose="020B0503020204020204" pitchFamily="34" charset="-122"/>
              </a:rPr>
              <a:t> 核单备货一一复核一一包装一一 点交一一登账一一清理等过程。</a:t>
            </a:r>
          </a:p>
        </p:txBody>
      </p:sp>
      <p:sp>
        <p:nvSpPr>
          <p:cNvPr id="7" name="Rectangle 8"/>
          <p:cNvSpPr/>
          <p:nvPr/>
        </p:nvSpPr>
        <p:spPr>
          <a:xfrm>
            <a:off x="3491865" y="3796030"/>
            <a:ext cx="5168265" cy="706755"/>
          </a:xfrm>
          <a:prstGeom prst="rect">
            <a:avLst/>
          </a:prstGeom>
          <a:solidFill>
            <a:srgbClr val="9CFD6B"/>
          </a:solidFill>
          <a:ln w="9525">
            <a:noFill/>
          </a:ln>
        </p:spPr>
        <p:txBody>
          <a:bodyPr wrap="square" anchor="t">
            <a:spAutoFit/>
          </a:bodyPr>
          <a:lstStyle/>
          <a:p>
            <a:r>
              <a:rPr lang="zh-CN" altLang="en-US" sz="2000" dirty="0">
                <a:solidFill>
                  <a:srgbClr val="FF5050"/>
                </a:solidFill>
                <a:latin typeface="微软雅黑" panose="020B0503020204020204" pitchFamily="34" charset="-122"/>
                <a:ea typeface="微软雅黑" panose="020B0503020204020204" pitchFamily="34" charset="-122"/>
                <a:cs typeface="微软雅黑" panose="020B0503020204020204" pitchFamily="34" charset="-122"/>
              </a:rPr>
              <a:t>出库必须遵循“先进先出，推陈储新”的原则，使仓储活动的管理实现良性循环。</a:t>
            </a:r>
          </a:p>
        </p:txBody>
      </p:sp>
      <p:sp>
        <p:nvSpPr>
          <p:cNvPr id="4" name="Rectangle 9"/>
          <p:cNvSpPr/>
          <p:nvPr/>
        </p:nvSpPr>
        <p:spPr>
          <a:xfrm>
            <a:off x="3493770" y="1419860"/>
            <a:ext cx="5188585" cy="1226185"/>
          </a:xfrm>
          <a:prstGeom prst="rect">
            <a:avLst/>
          </a:prstGeom>
          <a:solidFill>
            <a:srgbClr val="FFFF00"/>
          </a:solidFill>
          <a:ln w="9525">
            <a:noFill/>
          </a:ln>
        </p:spPr>
        <p:txBody>
          <a:bodyPr wrap="square" anchor="t">
            <a:spAutoFit/>
          </a:bodyPr>
          <a:lstStyle/>
          <a:p>
            <a:pPr algn="just"/>
            <a:r>
              <a:rPr lang="en-US" altLang="zh-CN"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．出库前的准备工作：</a:t>
            </a:r>
          </a:p>
          <a:p>
            <a:pPr algn="just"/>
            <a:r>
              <a:rPr lang="zh-CN" altLang="en-US" dirty="0">
                <a:latin typeface="微软雅黑" panose="020B0503020204020204" pitchFamily="34" charset="-122"/>
                <a:ea typeface="微软雅黑" panose="020B0503020204020204" pitchFamily="34" charset="-122"/>
                <a:cs typeface="微软雅黑" panose="020B0503020204020204" pitchFamily="34" charset="-122"/>
              </a:rPr>
              <a:t>    预先做好出库物品的包装和标志标记。</a:t>
            </a:r>
          </a:p>
          <a:p>
            <a:pPr algn="just">
              <a:lnSpc>
                <a:spcPct val="80000"/>
              </a:lnSpc>
              <a:spcBef>
                <a:spcPct val="50000"/>
              </a:spcBef>
              <a:buFontTx/>
              <a:buChar char="•"/>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包装整理 组装、分配</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用品准备 设备调配 人员组织</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出库作业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4" name="文本框 3"/>
          <p:cNvSpPr txBox="1"/>
          <p:nvPr/>
        </p:nvSpPr>
        <p:spPr>
          <a:xfrm>
            <a:off x="107315" y="915670"/>
            <a:ext cx="7519035" cy="829945"/>
          </a:xfrm>
          <a:prstGeom prst="rect">
            <a:avLst/>
          </a:prstGeom>
          <a:noFill/>
        </p:spPr>
        <p:txBody>
          <a:bodyPr wrap="square" rtlCol="0">
            <a:spAutoFit/>
          </a:bodyPr>
          <a:lstStyle/>
          <a:p>
            <a:pPr fontAlgn="auto">
              <a:lnSpc>
                <a:spcPct val="150000"/>
              </a:lnSpc>
            </a:pPr>
            <a:r>
              <a:rPr lang="zh-CN" altLang="en-US" sz="3200">
                <a:latin typeface="微软雅黑" panose="020B0503020204020204" pitchFamily="34" charset="-122"/>
                <a:ea typeface="微软雅黑" panose="020B0503020204020204" pitchFamily="34" charset="-122"/>
                <a:cs typeface="微软雅黑" panose="020B0503020204020204" pitchFamily="34" charset="-122"/>
              </a:rPr>
              <a:t>出库的要求</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2" name="组合 31"/>
          <p:cNvGrpSpPr/>
          <p:nvPr/>
        </p:nvGrpSpPr>
        <p:grpSpPr>
          <a:xfrm>
            <a:off x="810874" y="2547937"/>
            <a:ext cx="1694733" cy="1694733"/>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361174" y="3667630"/>
              <a:ext cx="756179" cy="248292"/>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凭证发货</a:t>
              </a:r>
              <a:endParaRPr lang="zh-CN" altLang="en-US" sz="2395" b="1" dirty="0">
                <a:solidFill>
                  <a:schemeClr val="tx1"/>
                </a:solidFill>
                <a:effectLst/>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628213" y="2551641"/>
            <a:ext cx="1694732" cy="1694733"/>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357757" y="3665632"/>
              <a:ext cx="756179" cy="248292"/>
            </a:xfrm>
            <a:prstGeom prst="rect">
              <a:avLst/>
            </a:prstGeom>
            <a:noFill/>
          </p:spPr>
          <p:txBody>
            <a:bodyPr wrap="none" rtlCol="0">
              <a:spAutoFit/>
            </a:bodyPr>
            <a:lstStyle/>
            <a:p>
              <a:pPr algn="ct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先进先出</a:t>
              </a:r>
              <a:endPar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424909" y="2547937"/>
            <a:ext cx="1694732" cy="1694733"/>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357415" y="3667630"/>
              <a:ext cx="756179" cy="248292"/>
            </a:xfrm>
            <a:prstGeom prst="rect">
              <a:avLst/>
            </a:prstGeom>
            <a:noFill/>
          </p:spPr>
          <p:txBody>
            <a:bodyPr wrap="none" rtlCol="0">
              <a:spAutoFit/>
            </a:bodyPr>
            <a:lstStyle/>
            <a:p>
              <a:pPr algn="ct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及时记账</a:t>
              </a:r>
              <a:endPar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6209755" y="2554801"/>
            <a:ext cx="1694732" cy="1694733"/>
            <a:chOff x="1278794" y="3334906"/>
            <a:chExt cx="914014"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327279" y="3577283"/>
              <a:ext cx="756179" cy="347952"/>
            </a:xfrm>
            <a:prstGeom prst="rect">
              <a:avLst/>
            </a:prstGeom>
            <a:noFill/>
          </p:spPr>
          <p:txBody>
            <a:bodyPr wrap="none" rtlCol="0">
              <a:spAutoFit/>
            </a:bodyPr>
            <a:lstStyle/>
            <a:p>
              <a:pPr algn="l" fontAlgn="auto">
                <a:lnSpc>
                  <a:spcPct val="150000"/>
                </a:lnSpc>
              </a:pPr>
              <a:r>
                <a:rPr lang="zh-CN" altLang="en-US" sz="2395">
                  <a:latin typeface="微软雅黑" panose="020B0503020204020204" pitchFamily="34" charset="-122"/>
                  <a:ea typeface="微软雅黑" panose="020B0503020204020204" pitchFamily="34" charset="-122"/>
                  <a:cs typeface="微软雅黑" panose="020B0503020204020204" pitchFamily="34" charset="-122"/>
                  <a:sym typeface="+mn-ea"/>
                </a:rPr>
                <a:t>保证安全</a:t>
              </a:r>
              <a:endPar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sp>
        <p:nvSpPr>
          <p:cNvPr id="57" name="椭圆 56"/>
          <p:cNvSpPr/>
          <p:nvPr/>
        </p:nvSpPr>
        <p:spPr>
          <a:xfrm>
            <a:off x="852011" y="2404146"/>
            <a:ext cx="644355" cy="644355"/>
          </a:xfrm>
          <a:prstGeom prst="ellipse">
            <a:avLst/>
          </a:prstGeom>
          <a:solidFill>
            <a:srgbClr val="FFFF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2665201" y="2404146"/>
            <a:ext cx="644355" cy="644355"/>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9" name="椭圆 8"/>
          <p:cNvSpPr/>
          <p:nvPr/>
        </p:nvSpPr>
        <p:spPr>
          <a:xfrm>
            <a:off x="4496804" y="2410681"/>
            <a:ext cx="644355" cy="644355"/>
          </a:xfrm>
          <a:prstGeom prst="ellipse">
            <a:avLst/>
          </a:prstGeom>
          <a:solidFill>
            <a:srgbClr val="00B0F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0" name="椭圆 59"/>
          <p:cNvSpPr/>
          <p:nvPr/>
        </p:nvSpPr>
        <p:spPr>
          <a:xfrm>
            <a:off x="6297665" y="2410681"/>
            <a:ext cx="644355" cy="644355"/>
          </a:xfrm>
          <a:prstGeom prst="ellipse">
            <a:avLst/>
          </a:prstGeom>
          <a:solidFill>
            <a:schemeClr val="accent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1007841" y="2554801"/>
            <a:ext cx="333735" cy="342518"/>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2" name="Freeform 26"/>
          <p:cNvSpPr>
            <a:spLocks noEditPoints="1"/>
          </p:cNvSpPr>
          <p:nvPr/>
        </p:nvSpPr>
        <p:spPr bwMode="auto">
          <a:xfrm>
            <a:off x="2834724" y="2575519"/>
            <a:ext cx="305310" cy="30161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3" name="Freeform 35"/>
          <p:cNvSpPr>
            <a:spLocks noEditPoints="1"/>
          </p:cNvSpPr>
          <p:nvPr/>
        </p:nvSpPr>
        <p:spPr bwMode="auto">
          <a:xfrm>
            <a:off x="6486076" y="2591790"/>
            <a:ext cx="293606" cy="31754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5" name="Freeform 20"/>
          <p:cNvSpPr>
            <a:spLocks noEditPoints="1"/>
          </p:cNvSpPr>
          <p:nvPr/>
        </p:nvSpPr>
        <p:spPr bwMode="auto">
          <a:xfrm>
            <a:off x="4685981" y="2547937"/>
            <a:ext cx="287214" cy="3613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 calcmode="lin" valueType="num">
                                      <p:cBhvr additive="base">
                                        <p:cTn id="43" dur="500" fill="hold"/>
                                        <p:tgtEl>
                                          <p:spTgt spid="65"/>
                                        </p:tgtEl>
                                        <p:attrNameLst>
                                          <p:attrName>ppt_x</p:attrName>
                                        </p:attrNameLst>
                                      </p:cBhvr>
                                      <p:tavLst>
                                        <p:tav tm="0">
                                          <p:val>
                                            <p:strVal val="#ppt_x"/>
                                          </p:val>
                                        </p:tav>
                                        <p:tav tm="100000">
                                          <p:val>
                                            <p:strVal val="#ppt_x"/>
                                          </p:val>
                                        </p:tav>
                                      </p:tavLst>
                                    </p:anim>
                                    <p:anim calcmode="lin" valueType="num">
                                      <p:cBhvr additive="base">
                                        <p:cTn id="4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 calcmode="lin" valueType="num">
                                      <p:cBhvr additive="base">
                                        <p:cTn id="53" dur="500" fill="hold"/>
                                        <p:tgtEl>
                                          <p:spTgt spid="60"/>
                                        </p:tgtEl>
                                        <p:attrNameLst>
                                          <p:attrName>ppt_x</p:attrName>
                                        </p:attrNameLst>
                                      </p:cBhvr>
                                      <p:tavLst>
                                        <p:tav tm="0">
                                          <p:val>
                                            <p:strVal val="#ppt_x"/>
                                          </p:val>
                                        </p:tav>
                                        <p:tav tm="100000">
                                          <p:val>
                                            <p:strVal val="#ppt_x"/>
                                          </p:val>
                                        </p:tav>
                                      </p:tavLst>
                                    </p:anim>
                                    <p:anim calcmode="lin" valueType="num">
                                      <p:cBhvr additive="base">
                                        <p:cTn id="54" dur="500" fill="hold"/>
                                        <p:tgtEl>
                                          <p:spTgt spid="6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3"/>
                                        </p:tgtEl>
                                        <p:attrNameLst>
                                          <p:attrName>style.visibility</p:attrName>
                                        </p:attrNameLst>
                                      </p:cBhvr>
                                      <p:to>
                                        <p:strVal val="visible"/>
                                      </p:to>
                                    </p:set>
                                    <p:anim calcmode="lin" valueType="num">
                                      <p:cBhvr additive="base">
                                        <p:cTn id="57" dur="500" fill="hold"/>
                                        <p:tgtEl>
                                          <p:spTgt spid="63"/>
                                        </p:tgtEl>
                                        <p:attrNameLst>
                                          <p:attrName>ppt_x</p:attrName>
                                        </p:attrNameLst>
                                      </p:cBhvr>
                                      <p:tavLst>
                                        <p:tav tm="0">
                                          <p:val>
                                            <p:strVal val="#ppt_x"/>
                                          </p:val>
                                        </p:tav>
                                        <p:tav tm="100000">
                                          <p:val>
                                            <p:strVal val="#ppt_x"/>
                                          </p:val>
                                        </p:tav>
                                      </p:tavLst>
                                    </p:anim>
                                    <p:anim calcmode="lin" valueType="num">
                                      <p:cBhvr additive="base">
                                        <p:cTn id="5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9" grpId="0" bldLvl="0" animBg="1"/>
      <p:bldP spid="60" grpId="0" bldLvl="0" animBg="1"/>
      <p:bldP spid="61" grpId="0" bldLvl="0" animBg="1"/>
      <p:bldP spid="62" grpId="0" bldLvl="0" animBg="1"/>
      <p:bldP spid="63" grpId="0" bldLvl="0" animBg="1"/>
      <p:bldP spid="65"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a:xfrm>
            <a:off x="114300" y="807085"/>
            <a:ext cx="7717790"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cxnSp>
        <p:nvCxnSpPr>
          <p:cNvPr id="2" name="直接连接符 1"/>
          <p:cNvCxnSpPr/>
          <p:nvPr/>
        </p:nvCxnSpPr>
        <p:spPr>
          <a:xfrm flipV="1">
            <a:off x="4251960" y="1275080"/>
            <a:ext cx="2446020" cy="646430"/>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839450" y="1921438"/>
            <a:ext cx="2412192" cy="701179"/>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545039" y="1921438"/>
            <a:ext cx="1706603" cy="1537722"/>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601262" y="1921438"/>
            <a:ext cx="650380" cy="2027866"/>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flipV="1">
            <a:off x="4251642" y="1921438"/>
            <a:ext cx="574541" cy="2075575"/>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4251642" y="1921438"/>
            <a:ext cx="1647314" cy="1537722"/>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251325" y="1921510"/>
            <a:ext cx="2437130" cy="410845"/>
          </a:xfrm>
          <a:prstGeom prst="line">
            <a:avLst/>
          </a:prstGeom>
          <a:ln w="76200">
            <a:solidFill>
              <a:srgbClr val="1A3F6C"/>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2189970" y="3123937"/>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椭圆 69"/>
          <p:cNvSpPr/>
          <p:nvPr/>
        </p:nvSpPr>
        <p:spPr>
          <a:xfrm>
            <a:off x="3246193" y="3641944"/>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1" name="椭圆 70"/>
          <p:cNvSpPr/>
          <p:nvPr/>
        </p:nvSpPr>
        <p:spPr>
          <a:xfrm>
            <a:off x="4463732" y="3641944"/>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椭圆 71"/>
          <p:cNvSpPr/>
          <p:nvPr/>
        </p:nvSpPr>
        <p:spPr>
          <a:xfrm>
            <a:off x="5543887" y="3104091"/>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3" name="椭圆 72"/>
          <p:cNvSpPr/>
          <p:nvPr/>
        </p:nvSpPr>
        <p:spPr>
          <a:xfrm>
            <a:off x="6232197" y="1921726"/>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1484381" y="2241661"/>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5" name="组合 74"/>
          <p:cNvGrpSpPr/>
          <p:nvPr/>
        </p:nvGrpSpPr>
        <p:grpSpPr>
          <a:xfrm>
            <a:off x="3469183" y="1220259"/>
            <a:ext cx="1555750" cy="1402358"/>
            <a:chOff x="3770491" y="1163107"/>
            <a:chExt cx="1555750" cy="1402358"/>
          </a:xfrm>
        </p:grpSpPr>
        <p:grpSp>
          <p:nvGrpSpPr>
            <p:cNvPr id="76" name="组合 7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9" name="椭圆 78"/>
              <p:cNvSpPr/>
              <p:nvPr/>
            </p:nvSpPr>
            <p:spPr>
              <a:xfrm>
                <a:off x="392112" y="760412"/>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TextBox 76"/>
            <p:cNvSpPr txBox="1"/>
            <p:nvPr/>
          </p:nvSpPr>
          <p:spPr>
            <a:xfrm>
              <a:off x="3770491" y="1526962"/>
              <a:ext cx="1555750" cy="645160"/>
            </a:xfrm>
            <a:prstGeom prst="rect">
              <a:avLst/>
            </a:prstGeom>
            <a:noFill/>
          </p:spPr>
          <p:txBody>
            <a:bodyPr wrap="square" rtlCol="0">
              <a:spAutoFit/>
            </a:bodyPr>
            <a:lstStyle/>
            <a:p>
              <a:pPr algn="ctr"/>
              <a:r>
                <a:rPr lang="zh-CN" altLang="en-US" b="1" spc="300" dirty="0" smtClean="0">
                  <a:solidFill>
                    <a:srgbClr val="C00000"/>
                  </a:solidFill>
                  <a:latin typeface="微软雅黑" panose="020B0503020204020204" pitchFamily="34" charset="-122"/>
                  <a:ea typeface="微软雅黑" panose="020B0503020204020204" pitchFamily="34" charset="-122"/>
                </a:rPr>
                <a:t>物品出库的方式</a:t>
              </a:r>
            </a:p>
          </p:txBody>
        </p:sp>
      </p:grpSp>
      <p:sp>
        <p:nvSpPr>
          <p:cNvPr id="80" name="TextBox 79"/>
          <p:cNvSpPr txBox="1"/>
          <p:nvPr/>
        </p:nvSpPr>
        <p:spPr>
          <a:xfrm>
            <a:off x="7380345" y="2140258"/>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取样</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3" name="TextBox 82"/>
          <p:cNvSpPr txBox="1"/>
          <p:nvPr/>
        </p:nvSpPr>
        <p:spPr>
          <a:xfrm>
            <a:off x="6444703" y="3435972"/>
            <a:ext cx="875030" cy="337185"/>
          </a:xfrm>
          <a:prstGeom prst="rect">
            <a:avLst/>
          </a:prstGeom>
          <a:noFill/>
        </p:spPr>
        <p:txBody>
          <a:bodyPr wrap="none" rtlCol="0">
            <a:spAutoFit/>
          </a:bodyPr>
          <a:lstStyle/>
          <a:p>
            <a:pPr marL="285750" indent="-285750" algn="ctr">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过户</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4" name="TextBox 83"/>
          <p:cNvSpPr txBox="1"/>
          <p:nvPr/>
        </p:nvSpPr>
        <p:spPr>
          <a:xfrm>
            <a:off x="4724487" y="4308248"/>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提货</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5" name="TextBox 84"/>
          <p:cNvSpPr txBox="1"/>
          <p:nvPr/>
        </p:nvSpPr>
        <p:spPr>
          <a:xfrm>
            <a:off x="540051" y="2428547"/>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送货</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6" name="TextBox 85"/>
          <p:cNvSpPr txBox="1"/>
          <p:nvPr/>
        </p:nvSpPr>
        <p:spPr>
          <a:xfrm>
            <a:off x="1188314" y="3579892"/>
            <a:ext cx="875030" cy="337185"/>
          </a:xfrm>
          <a:prstGeom prst="rect">
            <a:avLst/>
          </a:prstGeom>
          <a:noFill/>
        </p:spPr>
        <p:txBody>
          <a:bodyPr wrap="none" rtlCol="0">
            <a:spAutoFit/>
          </a:bodyPr>
          <a:lstStyle/>
          <a:p>
            <a:pPr marL="285750" indent="-285750" algn="l">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托运</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87" name="TextBox 86"/>
          <p:cNvSpPr txBox="1"/>
          <p:nvPr/>
        </p:nvSpPr>
        <p:spPr>
          <a:xfrm>
            <a:off x="2859899" y="4351427"/>
            <a:ext cx="1078230" cy="337185"/>
          </a:xfrm>
          <a:prstGeom prst="rect">
            <a:avLst/>
          </a:prstGeom>
          <a:noFill/>
        </p:spPr>
        <p:txBody>
          <a:bodyPr wrap="none" rtlCol="0">
            <a:spAutoFit/>
          </a:bodyPr>
          <a:lstStyle/>
          <a:p>
            <a:pPr marL="285750" indent="-285750" algn="ctr">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送货制</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sp>
        <p:nvSpPr>
          <p:cNvPr id="7" name="椭圆 6"/>
          <p:cNvSpPr/>
          <p:nvPr/>
        </p:nvSpPr>
        <p:spPr>
          <a:xfrm>
            <a:off x="6323637" y="918426"/>
            <a:ext cx="710139" cy="710139"/>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79"/>
          <p:cNvSpPr txBox="1"/>
          <p:nvPr/>
        </p:nvSpPr>
        <p:spPr>
          <a:xfrm>
            <a:off x="6938645" y="1141730"/>
            <a:ext cx="1813560" cy="337185"/>
          </a:xfrm>
          <a:prstGeom prst="rect">
            <a:avLst/>
          </a:prstGeom>
          <a:noFill/>
        </p:spPr>
        <p:txBody>
          <a:bodyPr wrap="square" rtlCol="0">
            <a:spAutoFit/>
          </a:bodyPr>
          <a:lstStyle/>
          <a:p>
            <a:pPr marL="285750" indent="-285750" algn="ctr">
              <a:buFont typeface="Wingdings" panose="05000000000000000000" charset="0"/>
              <a:buChar char=""/>
            </a:pPr>
            <a:r>
              <a:rPr lang="zh-CN" altLang="en-US" sz="1600" b="1" dirty="0">
                <a:latin typeface="微软雅黑" panose="020B0503020204020204" pitchFamily="34" charset="-122"/>
                <a:ea typeface="微软雅黑" panose="020B0503020204020204" pitchFamily="34" charset="-122"/>
                <a:sym typeface="+mn-ea"/>
              </a:rPr>
              <a:t>转仓</a:t>
            </a:r>
            <a:endParaRPr lang="zh-CN" altLang="en-US" sz="1600" b="1" dirty="0" smtClean="0">
              <a:solidFill>
                <a:srgbClr val="C00000"/>
              </a:solidFill>
              <a:latin typeface="微软雅黑" panose="020B0503020204020204" pitchFamily="34" charset="-122"/>
              <a:ea typeface="微软雅黑" panose="020B0503020204020204" pitchFamily="34" charset="-122"/>
              <a:cs typeface="方正兰亭细黑_GBK_M" panose="02010600010101010101" pitchFamily="2" charset="2"/>
              <a:sym typeface="+mn-ea"/>
            </a:endParaRPr>
          </a:p>
        </p:txBody>
      </p:sp>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仓储作业的流程</a:t>
              </a:r>
              <a:r>
                <a:rPr lang="en-US" altLang="zh-CN" b="1" dirty="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出库作业</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ppt_x"/>
                                          </p:val>
                                        </p:tav>
                                        <p:tav tm="100000">
                                          <p:val>
                                            <p:strVal val="#ppt_x"/>
                                          </p:val>
                                        </p:tav>
                                      </p:tavLst>
                                    </p:anim>
                                    <p:anim calcmode="lin" valueType="num">
                                      <p:cBhvr additive="base">
                                        <p:cTn id="8" dur="500" fill="hold"/>
                                        <p:tgtEl>
                                          <p:spTgt spid="7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strips(downLeft)">
                                      <p:cBhvr>
                                        <p:cTn id="12" dur="500"/>
                                        <p:tgtEl>
                                          <p:spTgt spid="58"/>
                                        </p:tgtEl>
                                      </p:cBhvr>
                                    </p:animEffect>
                                  </p:childTnLst>
                                </p:cTn>
                              </p:par>
                              <p:par>
                                <p:cTn id="13" presetID="18" presetClass="entr" presetSubtype="1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strips(downLeft)">
                                      <p:cBhvr>
                                        <p:cTn id="18" dur="500"/>
                                        <p:tgtEl>
                                          <p:spTgt spid="64"/>
                                        </p:tgtEl>
                                      </p:cBhvr>
                                    </p:animEffect>
                                  </p:childTnLst>
                                </p:cTn>
                              </p:par>
                              <p:par>
                                <p:cTn id="19" presetID="18" presetClass="entr" presetSubtype="6" fill="hold"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strips(downRight)">
                                      <p:cBhvr>
                                        <p:cTn id="21" dur="500"/>
                                        <p:tgtEl>
                                          <p:spTgt spid="65"/>
                                        </p:tgtEl>
                                      </p:cBhvr>
                                    </p:animEffect>
                                  </p:childTnLst>
                                </p:cTn>
                              </p:par>
                              <p:par>
                                <p:cTn id="22" presetID="18" presetClass="entr" presetSubtype="6" fill="hold" nodeType="with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strips(downRight)">
                                      <p:cBhvr>
                                        <p:cTn id="24" dur="500"/>
                                        <p:tgtEl>
                                          <p:spTgt spid="67"/>
                                        </p:tgtEl>
                                      </p:cBhvr>
                                    </p:animEffect>
                                  </p:childTnLst>
                                </p:cTn>
                              </p:par>
                              <p:par>
                                <p:cTn id="25" presetID="18" presetClass="entr" presetSubtype="6" fill="hold"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strips(downRight)">
                                      <p:cBhvr>
                                        <p:cTn id="27" dur="500"/>
                                        <p:tgtEl>
                                          <p:spTgt spid="68"/>
                                        </p:tgtEl>
                                      </p:cBhvr>
                                    </p:animEffect>
                                  </p:childTnLst>
                                </p:cTn>
                              </p:par>
                              <p:par>
                                <p:cTn id="28" presetID="18" presetClass="entr" presetSubtype="6"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strips(downRight)">
                                      <p:cBhvr>
                                        <p:cTn id="30" dur="500"/>
                                        <p:tgtEl>
                                          <p:spTgt spid="2"/>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74"/>
                                        </p:tgtEl>
                                        <p:attrNameLst>
                                          <p:attrName>style.visibility</p:attrName>
                                        </p:attrNameLst>
                                      </p:cBhvr>
                                      <p:to>
                                        <p:strVal val="visible"/>
                                      </p:to>
                                    </p:set>
                                    <p:anim calcmode="lin" valueType="num">
                                      <p:cBhvr>
                                        <p:cTn id="33" dur="500" fill="hold"/>
                                        <p:tgtEl>
                                          <p:spTgt spid="74"/>
                                        </p:tgtEl>
                                        <p:attrNameLst>
                                          <p:attrName>ppt_w</p:attrName>
                                        </p:attrNameLst>
                                      </p:cBhvr>
                                      <p:tavLst>
                                        <p:tav tm="0">
                                          <p:val>
                                            <p:fltVal val="0"/>
                                          </p:val>
                                        </p:tav>
                                        <p:tav tm="100000">
                                          <p:val>
                                            <p:strVal val="#ppt_w"/>
                                          </p:val>
                                        </p:tav>
                                      </p:tavLst>
                                    </p:anim>
                                    <p:anim calcmode="lin" valueType="num">
                                      <p:cBhvr>
                                        <p:cTn id="34" dur="500" fill="hold"/>
                                        <p:tgtEl>
                                          <p:spTgt spid="74"/>
                                        </p:tgtEl>
                                        <p:attrNameLst>
                                          <p:attrName>ppt_h</p:attrName>
                                        </p:attrNameLst>
                                      </p:cBhvr>
                                      <p:tavLst>
                                        <p:tav tm="0">
                                          <p:val>
                                            <p:fltVal val="0"/>
                                          </p:val>
                                        </p:tav>
                                        <p:tav tm="100000">
                                          <p:val>
                                            <p:strVal val="#ppt_h"/>
                                          </p:val>
                                        </p:tav>
                                      </p:tavLst>
                                    </p:anim>
                                    <p:animEffect transition="in" filter="fade">
                                      <p:cBhvr>
                                        <p:cTn id="35" dur="500"/>
                                        <p:tgtEl>
                                          <p:spTgt spid="74"/>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69"/>
                                        </p:tgtEl>
                                        <p:attrNameLst>
                                          <p:attrName>style.visibility</p:attrName>
                                        </p:attrNameLst>
                                      </p:cBhvr>
                                      <p:to>
                                        <p:strVal val="visible"/>
                                      </p:to>
                                    </p:set>
                                    <p:anim calcmode="lin" valueType="num">
                                      <p:cBhvr>
                                        <p:cTn id="38" dur="500" fill="hold"/>
                                        <p:tgtEl>
                                          <p:spTgt spid="69"/>
                                        </p:tgtEl>
                                        <p:attrNameLst>
                                          <p:attrName>ppt_w</p:attrName>
                                        </p:attrNameLst>
                                      </p:cBhvr>
                                      <p:tavLst>
                                        <p:tav tm="0">
                                          <p:val>
                                            <p:fltVal val="0"/>
                                          </p:val>
                                        </p:tav>
                                        <p:tav tm="100000">
                                          <p:val>
                                            <p:strVal val="#ppt_w"/>
                                          </p:val>
                                        </p:tav>
                                      </p:tavLst>
                                    </p:anim>
                                    <p:anim calcmode="lin" valueType="num">
                                      <p:cBhvr>
                                        <p:cTn id="39" dur="500" fill="hold"/>
                                        <p:tgtEl>
                                          <p:spTgt spid="69"/>
                                        </p:tgtEl>
                                        <p:attrNameLst>
                                          <p:attrName>ppt_h</p:attrName>
                                        </p:attrNameLst>
                                      </p:cBhvr>
                                      <p:tavLst>
                                        <p:tav tm="0">
                                          <p:val>
                                            <p:fltVal val="0"/>
                                          </p:val>
                                        </p:tav>
                                        <p:tav tm="100000">
                                          <p:val>
                                            <p:strVal val="#ppt_h"/>
                                          </p:val>
                                        </p:tav>
                                      </p:tavLst>
                                    </p:anim>
                                    <p:animEffect transition="in" filter="fade">
                                      <p:cBhvr>
                                        <p:cTn id="40" dur="500"/>
                                        <p:tgtEl>
                                          <p:spTgt spid="69"/>
                                        </p:tgtEl>
                                      </p:cBhvr>
                                    </p:animEffect>
                                  </p:childTnLst>
                                </p:cTn>
                              </p:par>
                              <p:par>
                                <p:cTn id="41" presetID="53" presetClass="entr" presetSubtype="16" fill="hold" grpId="0" nodeType="withEffect">
                                  <p:stCondLst>
                                    <p:cond delay="300"/>
                                  </p:stCondLst>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animEffect transition="in" filter="fade">
                                      <p:cBhvr>
                                        <p:cTn id="45" dur="500"/>
                                        <p:tgtEl>
                                          <p:spTgt spid="70"/>
                                        </p:tgtEl>
                                      </p:cBhvr>
                                    </p:animEffect>
                                  </p:childTnLst>
                                </p:cTn>
                              </p:par>
                              <p:par>
                                <p:cTn id="46" presetID="53" presetClass="entr" presetSubtype="16" fill="hold" grpId="0" nodeType="withEffect">
                                  <p:stCondLst>
                                    <p:cond delay="300"/>
                                  </p:stCondLst>
                                  <p:childTnLst>
                                    <p:set>
                                      <p:cBhvr>
                                        <p:cTn id="47" dur="1" fill="hold">
                                          <p:stCondLst>
                                            <p:cond delay="0"/>
                                          </p:stCondLst>
                                        </p:cTn>
                                        <p:tgtEl>
                                          <p:spTgt spid="71"/>
                                        </p:tgtEl>
                                        <p:attrNameLst>
                                          <p:attrName>style.visibility</p:attrName>
                                        </p:attrNameLst>
                                      </p:cBhvr>
                                      <p:to>
                                        <p:strVal val="visible"/>
                                      </p:to>
                                    </p:set>
                                    <p:anim calcmode="lin" valueType="num">
                                      <p:cBhvr>
                                        <p:cTn id="48" dur="500" fill="hold"/>
                                        <p:tgtEl>
                                          <p:spTgt spid="71"/>
                                        </p:tgtEl>
                                        <p:attrNameLst>
                                          <p:attrName>ppt_w</p:attrName>
                                        </p:attrNameLst>
                                      </p:cBhvr>
                                      <p:tavLst>
                                        <p:tav tm="0">
                                          <p:val>
                                            <p:fltVal val="0"/>
                                          </p:val>
                                        </p:tav>
                                        <p:tav tm="100000">
                                          <p:val>
                                            <p:strVal val="#ppt_w"/>
                                          </p:val>
                                        </p:tav>
                                      </p:tavLst>
                                    </p:anim>
                                    <p:anim calcmode="lin" valueType="num">
                                      <p:cBhvr>
                                        <p:cTn id="49" dur="500" fill="hold"/>
                                        <p:tgtEl>
                                          <p:spTgt spid="71"/>
                                        </p:tgtEl>
                                        <p:attrNameLst>
                                          <p:attrName>ppt_h</p:attrName>
                                        </p:attrNameLst>
                                      </p:cBhvr>
                                      <p:tavLst>
                                        <p:tav tm="0">
                                          <p:val>
                                            <p:fltVal val="0"/>
                                          </p:val>
                                        </p:tav>
                                        <p:tav tm="100000">
                                          <p:val>
                                            <p:strVal val="#ppt_h"/>
                                          </p:val>
                                        </p:tav>
                                      </p:tavLst>
                                    </p:anim>
                                    <p:animEffect transition="in" filter="fade">
                                      <p:cBhvr>
                                        <p:cTn id="50" dur="500"/>
                                        <p:tgtEl>
                                          <p:spTgt spid="71"/>
                                        </p:tgtEl>
                                      </p:cBhvr>
                                    </p:animEffect>
                                  </p:childTnLst>
                                </p:cTn>
                              </p:par>
                              <p:par>
                                <p:cTn id="51" presetID="53" presetClass="entr" presetSubtype="16" fill="hold" grpId="0" nodeType="withEffect">
                                  <p:stCondLst>
                                    <p:cond delay="30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300"/>
                                  </p:stCondLst>
                                  <p:childTnLst>
                                    <p:set>
                                      <p:cBhvr>
                                        <p:cTn id="57" dur="1" fill="hold">
                                          <p:stCondLst>
                                            <p:cond delay="0"/>
                                          </p:stCondLst>
                                        </p:cTn>
                                        <p:tgtEl>
                                          <p:spTgt spid="73"/>
                                        </p:tgtEl>
                                        <p:attrNameLst>
                                          <p:attrName>style.visibility</p:attrName>
                                        </p:attrNameLst>
                                      </p:cBhvr>
                                      <p:to>
                                        <p:strVal val="visible"/>
                                      </p:to>
                                    </p:set>
                                    <p:anim calcmode="lin" valueType="num">
                                      <p:cBhvr>
                                        <p:cTn id="58" dur="500" fill="hold"/>
                                        <p:tgtEl>
                                          <p:spTgt spid="73"/>
                                        </p:tgtEl>
                                        <p:attrNameLst>
                                          <p:attrName>ppt_w</p:attrName>
                                        </p:attrNameLst>
                                      </p:cBhvr>
                                      <p:tavLst>
                                        <p:tav tm="0">
                                          <p:val>
                                            <p:fltVal val="0"/>
                                          </p:val>
                                        </p:tav>
                                        <p:tav tm="100000">
                                          <p:val>
                                            <p:strVal val="#ppt_w"/>
                                          </p:val>
                                        </p:tav>
                                      </p:tavLst>
                                    </p:anim>
                                    <p:anim calcmode="lin" valueType="num">
                                      <p:cBhvr>
                                        <p:cTn id="59" dur="500" fill="hold"/>
                                        <p:tgtEl>
                                          <p:spTgt spid="73"/>
                                        </p:tgtEl>
                                        <p:attrNameLst>
                                          <p:attrName>ppt_h</p:attrName>
                                        </p:attrNameLst>
                                      </p:cBhvr>
                                      <p:tavLst>
                                        <p:tav tm="0">
                                          <p:val>
                                            <p:fltVal val="0"/>
                                          </p:val>
                                        </p:tav>
                                        <p:tav tm="100000">
                                          <p:val>
                                            <p:strVal val="#ppt_h"/>
                                          </p:val>
                                        </p:tav>
                                      </p:tavLst>
                                    </p:anim>
                                    <p:animEffect transition="in" filter="fade">
                                      <p:cBhvr>
                                        <p:cTn id="60" dur="500"/>
                                        <p:tgtEl>
                                          <p:spTgt spid="7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childTnLst>
                          </p:cTn>
                        </p:par>
                        <p:par>
                          <p:cTn id="66" fill="hold">
                            <p:stCondLst>
                              <p:cond delay="1000"/>
                            </p:stCondLst>
                            <p:childTnLst>
                              <p:par>
                                <p:cTn id="67" presetID="12" presetClass="entr" presetSubtype="8" fill="hold" grpId="0" nodeType="afterEffect">
                                  <p:stCondLst>
                                    <p:cond delay="0"/>
                                  </p:stCondLst>
                                  <p:childTnLst>
                                    <p:set>
                                      <p:cBhvr>
                                        <p:cTn id="68" dur="1" fill="hold">
                                          <p:stCondLst>
                                            <p:cond delay="0"/>
                                          </p:stCondLst>
                                        </p:cTn>
                                        <p:tgtEl>
                                          <p:spTgt spid="80"/>
                                        </p:tgtEl>
                                        <p:attrNameLst>
                                          <p:attrName>style.visibility</p:attrName>
                                        </p:attrNameLst>
                                      </p:cBhvr>
                                      <p:to>
                                        <p:strVal val="visible"/>
                                      </p:to>
                                    </p:set>
                                    <p:anim calcmode="lin" valueType="num">
                                      <p:cBhvr additive="base">
                                        <p:cTn id="69" dur="500"/>
                                        <p:tgtEl>
                                          <p:spTgt spid="80"/>
                                        </p:tgtEl>
                                        <p:attrNameLst>
                                          <p:attrName>ppt_x</p:attrName>
                                        </p:attrNameLst>
                                      </p:cBhvr>
                                      <p:tavLst>
                                        <p:tav tm="0">
                                          <p:val>
                                            <p:strVal val="#ppt_x-#ppt_w*1.125000"/>
                                          </p:val>
                                        </p:tav>
                                        <p:tav tm="100000">
                                          <p:val>
                                            <p:strVal val="#ppt_x"/>
                                          </p:val>
                                        </p:tav>
                                      </p:tavLst>
                                    </p:anim>
                                    <p:animEffect transition="in" filter="wipe(right)">
                                      <p:cBhvr>
                                        <p:cTn id="70" dur="500"/>
                                        <p:tgtEl>
                                          <p:spTgt spid="80"/>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 calcmode="lin" valueType="num">
                                      <p:cBhvr additive="base">
                                        <p:cTn id="73" dur="500"/>
                                        <p:tgtEl>
                                          <p:spTgt spid="83"/>
                                        </p:tgtEl>
                                        <p:attrNameLst>
                                          <p:attrName>ppt_x</p:attrName>
                                        </p:attrNameLst>
                                      </p:cBhvr>
                                      <p:tavLst>
                                        <p:tav tm="0">
                                          <p:val>
                                            <p:strVal val="#ppt_x-#ppt_w*1.125000"/>
                                          </p:val>
                                        </p:tav>
                                        <p:tav tm="100000">
                                          <p:val>
                                            <p:strVal val="#ppt_x"/>
                                          </p:val>
                                        </p:tav>
                                      </p:tavLst>
                                    </p:anim>
                                    <p:animEffect transition="in" filter="wipe(right)">
                                      <p:cBhvr>
                                        <p:cTn id="74" dur="500"/>
                                        <p:tgtEl>
                                          <p:spTgt spid="83"/>
                                        </p:tgtEl>
                                      </p:cBhvr>
                                    </p:animEffect>
                                  </p:childTnLst>
                                </p:cTn>
                              </p:par>
                              <p:par>
                                <p:cTn id="75" presetID="12" presetClass="entr" presetSubtype="8" fill="hold" grpId="0" nodeType="withEffect">
                                  <p:stCondLst>
                                    <p:cond delay="0"/>
                                  </p:stCondLst>
                                  <p:childTnLst>
                                    <p:set>
                                      <p:cBhvr>
                                        <p:cTn id="76" dur="1" fill="hold">
                                          <p:stCondLst>
                                            <p:cond delay="0"/>
                                          </p:stCondLst>
                                        </p:cTn>
                                        <p:tgtEl>
                                          <p:spTgt spid="84"/>
                                        </p:tgtEl>
                                        <p:attrNameLst>
                                          <p:attrName>style.visibility</p:attrName>
                                        </p:attrNameLst>
                                      </p:cBhvr>
                                      <p:to>
                                        <p:strVal val="visible"/>
                                      </p:to>
                                    </p:set>
                                    <p:anim calcmode="lin" valueType="num">
                                      <p:cBhvr additive="base">
                                        <p:cTn id="77" dur="500"/>
                                        <p:tgtEl>
                                          <p:spTgt spid="84"/>
                                        </p:tgtEl>
                                        <p:attrNameLst>
                                          <p:attrName>ppt_x</p:attrName>
                                        </p:attrNameLst>
                                      </p:cBhvr>
                                      <p:tavLst>
                                        <p:tav tm="0">
                                          <p:val>
                                            <p:strVal val="#ppt_x-#ppt_w*1.125000"/>
                                          </p:val>
                                        </p:tav>
                                        <p:tav tm="100000">
                                          <p:val>
                                            <p:strVal val="#ppt_x"/>
                                          </p:val>
                                        </p:tav>
                                      </p:tavLst>
                                    </p:anim>
                                    <p:animEffect transition="in" filter="wipe(right)">
                                      <p:cBhvr>
                                        <p:cTn id="78" dur="500"/>
                                        <p:tgtEl>
                                          <p:spTgt spid="84"/>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additive="base">
                                        <p:cTn id="81" dur="500"/>
                                        <p:tgtEl>
                                          <p:spTgt spid="85"/>
                                        </p:tgtEl>
                                        <p:attrNameLst>
                                          <p:attrName>ppt_x</p:attrName>
                                        </p:attrNameLst>
                                      </p:cBhvr>
                                      <p:tavLst>
                                        <p:tav tm="0">
                                          <p:val>
                                            <p:strVal val="#ppt_x+#ppt_w*1.125000"/>
                                          </p:val>
                                        </p:tav>
                                        <p:tav tm="100000">
                                          <p:val>
                                            <p:strVal val="#ppt_x"/>
                                          </p:val>
                                        </p:tav>
                                      </p:tavLst>
                                    </p:anim>
                                    <p:animEffect transition="in" filter="wipe(left)">
                                      <p:cBhvr>
                                        <p:cTn id="82" dur="500"/>
                                        <p:tgtEl>
                                          <p:spTgt spid="85"/>
                                        </p:tgtEl>
                                      </p:cBhvr>
                                    </p:animEffect>
                                  </p:childTnLst>
                                </p:cTn>
                              </p:par>
                              <p:par>
                                <p:cTn id="83" presetID="12" presetClass="entr" presetSubtype="2" fill="hold" grpId="0" nodeType="withEffect">
                                  <p:stCondLst>
                                    <p:cond delay="0"/>
                                  </p:stCondLst>
                                  <p:childTnLst>
                                    <p:set>
                                      <p:cBhvr>
                                        <p:cTn id="84" dur="1" fill="hold">
                                          <p:stCondLst>
                                            <p:cond delay="0"/>
                                          </p:stCondLst>
                                        </p:cTn>
                                        <p:tgtEl>
                                          <p:spTgt spid="86"/>
                                        </p:tgtEl>
                                        <p:attrNameLst>
                                          <p:attrName>style.visibility</p:attrName>
                                        </p:attrNameLst>
                                      </p:cBhvr>
                                      <p:to>
                                        <p:strVal val="visible"/>
                                      </p:to>
                                    </p:set>
                                    <p:anim calcmode="lin" valueType="num">
                                      <p:cBhvr additive="base">
                                        <p:cTn id="85" dur="500"/>
                                        <p:tgtEl>
                                          <p:spTgt spid="86"/>
                                        </p:tgtEl>
                                        <p:attrNameLst>
                                          <p:attrName>ppt_x</p:attrName>
                                        </p:attrNameLst>
                                      </p:cBhvr>
                                      <p:tavLst>
                                        <p:tav tm="0">
                                          <p:val>
                                            <p:strVal val="#ppt_x+#ppt_w*1.125000"/>
                                          </p:val>
                                        </p:tav>
                                        <p:tav tm="100000">
                                          <p:val>
                                            <p:strVal val="#ppt_x"/>
                                          </p:val>
                                        </p:tav>
                                      </p:tavLst>
                                    </p:anim>
                                    <p:animEffect transition="in" filter="wipe(left)">
                                      <p:cBhvr>
                                        <p:cTn id="86" dur="500"/>
                                        <p:tgtEl>
                                          <p:spTgt spid="86"/>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 calcmode="lin" valueType="num">
                                      <p:cBhvr additive="base">
                                        <p:cTn id="89" dur="500"/>
                                        <p:tgtEl>
                                          <p:spTgt spid="87"/>
                                        </p:tgtEl>
                                        <p:attrNameLst>
                                          <p:attrName>ppt_x</p:attrName>
                                        </p:attrNameLst>
                                      </p:cBhvr>
                                      <p:tavLst>
                                        <p:tav tm="0">
                                          <p:val>
                                            <p:strVal val="#ppt_x+#ppt_w*1.125000"/>
                                          </p:val>
                                        </p:tav>
                                        <p:tav tm="100000">
                                          <p:val>
                                            <p:strVal val="#ppt_x"/>
                                          </p:val>
                                        </p:tav>
                                      </p:tavLst>
                                    </p:anim>
                                    <p:animEffect transition="in" filter="wipe(left)">
                                      <p:cBhvr>
                                        <p:cTn id="90" dur="500"/>
                                        <p:tgtEl>
                                          <p:spTgt spid="87"/>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9"/>
                                        </p:tgtEl>
                                        <p:attrNameLst>
                                          <p:attrName>style.visibility</p:attrName>
                                        </p:attrNameLst>
                                      </p:cBhvr>
                                      <p:to>
                                        <p:strVal val="visible"/>
                                      </p:to>
                                    </p:set>
                                    <p:anim calcmode="lin" valueType="num">
                                      <p:cBhvr additive="base">
                                        <p:cTn id="93" dur="500"/>
                                        <p:tgtEl>
                                          <p:spTgt spid="9"/>
                                        </p:tgtEl>
                                        <p:attrNameLst>
                                          <p:attrName>ppt_x</p:attrName>
                                        </p:attrNameLst>
                                      </p:cBhvr>
                                      <p:tavLst>
                                        <p:tav tm="0">
                                          <p:val>
                                            <p:strVal val="#ppt_x-#ppt_w*1.125000"/>
                                          </p:val>
                                        </p:tav>
                                        <p:tav tm="100000">
                                          <p:val>
                                            <p:strVal val="#ppt_x"/>
                                          </p:val>
                                        </p:tav>
                                      </p:tavLst>
                                    </p:anim>
                                    <p:animEffect transition="in" filter="wipe(right)">
                                      <p:cBhvr>
                                        <p:cTn id="9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bldLvl="0" animBg="1"/>
      <p:bldP spid="70" grpId="0" bldLvl="0" animBg="1"/>
      <p:bldP spid="71" grpId="0" bldLvl="0" animBg="1"/>
      <p:bldP spid="72" grpId="0" bldLvl="0" animBg="1"/>
      <p:bldP spid="73" grpId="0" bldLvl="0" animBg="1"/>
      <p:bldP spid="74" grpId="0" bldLvl="0" animBg="1"/>
      <p:bldP spid="80" grpId="0"/>
      <p:bldP spid="83" grpId="0"/>
      <p:bldP spid="84" grpId="0"/>
      <p:bldP spid="85" grpId="0"/>
      <p:bldP spid="86" grpId="0"/>
      <p:bldP spid="87" grpId="0"/>
      <p:bldP spid="7" grpId="0" bldLvl="0" animBg="1"/>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182" y="987723"/>
            <a:ext cx="7136904" cy="1045210"/>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1.</a:t>
            </a:r>
            <a:r>
              <a:rPr lang="zh-CN" altLang="en-US" sz="2065" b="1" dirty="0" smtClean="0">
                <a:latin typeface="微软雅黑" panose="020B0503020204020204" pitchFamily="34" charset="-122"/>
                <a:ea typeface="微软雅黑" panose="020B0503020204020204" pitchFamily="34" charset="-122"/>
                <a:sym typeface="+mn-ea"/>
              </a:rPr>
              <a:t>什么</a:t>
            </a:r>
            <a:r>
              <a:rPr lang="zh-CN" altLang="en-US" sz="2065" b="1" dirty="0">
                <a:latin typeface="微软雅黑" panose="020B0503020204020204" pitchFamily="34" charset="-122"/>
                <a:ea typeface="微软雅黑" panose="020B0503020204020204" pitchFamily="34" charset="-122"/>
                <a:sym typeface="+mn-ea"/>
              </a:rPr>
              <a:t>是库存</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23572" y="2427903"/>
            <a:ext cx="7136904" cy="727075"/>
          </a:xfrm>
          <a:prstGeom prst="rect">
            <a:avLst/>
          </a:prstGeom>
          <a:noFill/>
        </p:spPr>
        <p:txBody>
          <a:bodyPr wrap="square" rtlCol="0" anchor="t">
            <a:spAutoFit/>
          </a:bodyPr>
          <a:lstStyle/>
          <a:p>
            <a:r>
              <a:rPr lang="zh-CN" sz="2065" b="1">
                <a:latin typeface="微软雅黑" panose="020B0503020204020204" pitchFamily="34" charset="-122"/>
                <a:ea typeface="微软雅黑" panose="020B0503020204020204" pitchFamily="34" charset="-122"/>
                <a:sym typeface="+mn-ea"/>
              </a:rPr>
              <a:t>库存是指的物流配送的各环节中堆积的商品总和</a:t>
            </a:r>
            <a:endParaRPr lang="en-US" altLang="zh-CN" sz="2065" b="1">
              <a:latin typeface="微软雅黑" panose="020B0503020204020204" pitchFamily="34" charset="-122"/>
              <a:ea typeface="微软雅黑" panose="020B0503020204020204" pitchFamily="34" charset="-122"/>
              <a:sym typeface="+mn-ea"/>
            </a:endParaRPr>
          </a:p>
          <a:p>
            <a:endParaRPr lang="en-US" altLang="zh-CN" sz="2065" b="1">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182" y="987723"/>
            <a:ext cx="7136904" cy="3271520"/>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2.</a:t>
            </a:r>
            <a:r>
              <a:rPr lang="zh-CN" altLang="en-US" sz="2065" b="1" dirty="0" smtClean="0">
                <a:latin typeface="微软雅黑" panose="020B0503020204020204" pitchFamily="34" charset="-122"/>
                <a:ea typeface="微软雅黑" panose="020B0503020204020204" pitchFamily="34" charset="-122"/>
                <a:sym typeface="+mn-ea"/>
              </a:rPr>
              <a:t>库存</a:t>
            </a:r>
            <a:r>
              <a:rPr lang="zh-CN" altLang="en-US" sz="2065" b="1" dirty="0">
                <a:latin typeface="微软雅黑" panose="020B0503020204020204" pitchFamily="34" charset="-122"/>
                <a:ea typeface="微软雅黑" panose="020B0503020204020204" pitchFamily="34" charset="-122"/>
                <a:sym typeface="+mn-ea"/>
              </a:rPr>
              <a:t>的作用</a:t>
            </a:r>
          </a:p>
          <a:p>
            <a:endParaRPr lang="zh-CN" altLang="en-US" sz="2065" b="1" dirty="0">
              <a:latin typeface="微软雅黑" panose="020B0503020204020204" pitchFamily="34" charset="-122"/>
              <a:ea typeface="微软雅黑" panose="020B0503020204020204" pitchFamily="34" charset="-122"/>
              <a:sym typeface="+mn-ea"/>
            </a:endParaRPr>
          </a:p>
          <a:p>
            <a:r>
              <a:rPr lang="zh-CN" altLang="en-US" sz="2065" b="1" dirty="0">
                <a:latin typeface="微软雅黑" panose="020B0503020204020204" pitchFamily="34" charset="-122"/>
                <a:ea typeface="微软雅黑" panose="020B0503020204020204" pitchFamily="34" charset="-122"/>
                <a:sym typeface="+mn-ea"/>
              </a:rPr>
              <a:t>能够使企业实现规模经济，在供应链中起到缓冲器的作用，消除供应双方在地理位置上的差异。</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r>
              <a:rPr lang="zh-CN" altLang="en-US" sz="2065" b="1" dirty="0">
                <a:latin typeface="微软雅黑" panose="020B0503020204020204" pitchFamily="34" charset="-122"/>
                <a:ea typeface="微软雅黑" panose="020B0503020204020204" pitchFamily="34" charset="-122"/>
                <a:sym typeface="+mn-ea"/>
              </a:rPr>
              <a:t>在采购方面</a:t>
            </a:r>
          </a:p>
          <a:p>
            <a:endParaRPr lang="zh-CN" altLang="en-US" sz="2065" b="1" dirty="0">
              <a:latin typeface="微软雅黑" panose="020B0503020204020204" pitchFamily="34" charset="-122"/>
              <a:ea typeface="微软雅黑" panose="020B0503020204020204" pitchFamily="34" charset="-122"/>
              <a:sym typeface="+mn-ea"/>
            </a:endParaRPr>
          </a:p>
          <a:p>
            <a:r>
              <a:rPr lang="zh-CN" altLang="en-US" sz="2065" b="1" dirty="0">
                <a:latin typeface="微软雅黑" panose="020B0503020204020204" pitchFamily="34" charset="-122"/>
                <a:ea typeface="微软雅黑" panose="020B0503020204020204" pitchFamily="34" charset="-122"/>
                <a:sym typeface="+mn-ea"/>
              </a:rPr>
              <a:t>在制造方面</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182" y="987723"/>
            <a:ext cx="7136904" cy="1999615"/>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3.</a:t>
            </a:r>
            <a:r>
              <a:rPr lang="zh-CN" altLang="en-US" sz="2065" b="1" dirty="0" smtClean="0">
                <a:latin typeface="微软雅黑" panose="020B0503020204020204" pitchFamily="34" charset="-122"/>
                <a:ea typeface="微软雅黑" panose="020B0503020204020204" pitchFamily="34" charset="-122"/>
                <a:sym typeface="+mn-ea"/>
              </a:rPr>
              <a:t>传统</a:t>
            </a:r>
            <a:r>
              <a:rPr lang="zh-CN" altLang="en-US" sz="2065" b="1" dirty="0">
                <a:latin typeface="微软雅黑" panose="020B0503020204020204" pitchFamily="34" charset="-122"/>
                <a:ea typeface="微软雅黑" panose="020B0503020204020204" pitchFamily="34" charset="-122"/>
                <a:sym typeface="+mn-ea"/>
              </a:rPr>
              <a:t>库存管理</a:t>
            </a:r>
          </a:p>
          <a:p>
            <a:endParaRPr lang="en-US" altLang="zh-CN" sz="2065" b="1" dirty="0">
              <a:latin typeface="微软雅黑" panose="020B0503020204020204" pitchFamily="34" charset="-122"/>
              <a:ea typeface="微软雅黑" panose="020B0503020204020204" pitchFamily="34" charset="-122"/>
              <a:sym typeface="+mn-ea"/>
            </a:endParaRPr>
          </a:p>
          <a:p>
            <a:r>
              <a:rPr lang="en-US" altLang="zh-CN" sz="2065" b="1" dirty="0">
                <a:latin typeface="微软雅黑" panose="020B0503020204020204" pitchFamily="34" charset="-122"/>
                <a:ea typeface="微软雅黑" panose="020B0503020204020204" pitchFamily="34" charset="-122"/>
                <a:sym typeface="+mn-ea"/>
              </a:rPr>
              <a:t>ABC</a:t>
            </a:r>
            <a:r>
              <a:rPr lang="zh-CN" altLang="en-US" sz="2065" b="1" dirty="0">
                <a:latin typeface="微软雅黑" panose="020B0503020204020204" pitchFamily="34" charset="-122"/>
                <a:ea typeface="微软雅黑" panose="020B0503020204020204" pitchFamily="34" charset="-122"/>
                <a:sym typeface="+mn-ea"/>
              </a:rPr>
              <a:t>分类法</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graphicFrame>
        <p:nvGraphicFramePr>
          <p:cNvPr id="2" name="表格 1"/>
          <p:cNvGraphicFramePr/>
          <p:nvPr>
            <p:custDataLst>
              <p:tags r:id="rId1"/>
            </p:custDataLst>
          </p:nvPr>
        </p:nvGraphicFramePr>
        <p:xfrm>
          <a:off x="611505" y="2139950"/>
          <a:ext cx="7914640" cy="1524000"/>
        </p:xfrm>
        <a:graphic>
          <a:graphicData uri="http://schemas.openxmlformats.org/drawingml/2006/table">
            <a:tbl>
              <a:tblPr firstRow="1" bandRow="1">
                <a:tableStyleId>{5C22544A-7EE6-4342-B048-85BDC9FD1C3A}</a:tableStyleId>
              </a:tblPr>
              <a:tblGrid>
                <a:gridCol w="927735"/>
                <a:gridCol w="3147060"/>
                <a:gridCol w="3839845"/>
              </a:tblGrid>
              <a:tr h="381000">
                <a:tc>
                  <a:txBody>
                    <a:bodyPr/>
                    <a:lstStyle/>
                    <a:p>
                      <a:pPr>
                        <a:buNone/>
                      </a:pPr>
                      <a:r>
                        <a:rPr lang="zh-CN" altLang="en-US"/>
                        <a:t>类别</a:t>
                      </a:r>
                    </a:p>
                  </a:txBody>
                  <a:tcPr/>
                </a:tc>
                <a:tc>
                  <a:txBody>
                    <a:bodyPr/>
                    <a:lstStyle/>
                    <a:p>
                      <a:pPr>
                        <a:buNone/>
                      </a:pPr>
                      <a:r>
                        <a:rPr lang="zh-CN" altLang="en-US"/>
                        <a:t>品种数占库存总数的百分比</a:t>
                      </a:r>
                    </a:p>
                  </a:txBody>
                  <a:tcPr/>
                </a:tc>
                <a:tc>
                  <a:txBody>
                    <a:bodyPr/>
                    <a:lstStyle/>
                    <a:p>
                      <a:pPr>
                        <a:buNone/>
                      </a:pPr>
                      <a:r>
                        <a:rPr lang="zh-CN" altLang="en-US"/>
                        <a:t>年耗用金额占总库存金额的百分比</a:t>
                      </a:r>
                    </a:p>
                  </a:txBody>
                  <a:tcPr/>
                </a:tc>
              </a:tr>
              <a:tr h="381000">
                <a:tc>
                  <a:txBody>
                    <a:bodyPr/>
                    <a:lstStyle/>
                    <a:p>
                      <a:pPr algn="ctr">
                        <a:buNone/>
                      </a:pPr>
                      <a:r>
                        <a:rPr lang="en-US" altLang="zh-CN"/>
                        <a:t>A</a:t>
                      </a:r>
                      <a:r>
                        <a:rPr lang="zh-CN" altLang="en-US"/>
                        <a:t>类</a:t>
                      </a:r>
                    </a:p>
                  </a:txBody>
                  <a:tcPr/>
                </a:tc>
                <a:tc>
                  <a:txBody>
                    <a:bodyPr/>
                    <a:lstStyle/>
                    <a:p>
                      <a:pPr algn="ctr">
                        <a:buNone/>
                      </a:pPr>
                      <a:r>
                        <a:rPr lang="zh-CN" altLang="en-US"/>
                        <a:t>约</a:t>
                      </a:r>
                      <a:r>
                        <a:rPr lang="en-US" altLang="zh-CN"/>
                        <a:t>10%</a:t>
                      </a:r>
                    </a:p>
                  </a:txBody>
                  <a:tcPr/>
                </a:tc>
                <a:tc>
                  <a:txBody>
                    <a:bodyPr/>
                    <a:lstStyle/>
                    <a:p>
                      <a:pPr algn="ctr">
                        <a:buNone/>
                      </a:pPr>
                      <a:r>
                        <a:rPr lang="zh-CN" altLang="en-US" sz="1800">
                          <a:sym typeface="+mn-ea"/>
                        </a:rPr>
                        <a:t>约</a:t>
                      </a:r>
                      <a:r>
                        <a:rPr lang="en-US" altLang="zh-CN" sz="1800">
                          <a:sym typeface="+mn-ea"/>
                        </a:rPr>
                        <a:t>70%</a:t>
                      </a:r>
                      <a:endParaRPr lang="zh-CN" altLang="en-US"/>
                    </a:p>
                  </a:txBody>
                  <a:tcPr/>
                </a:tc>
              </a:tr>
              <a:tr h="381000">
                <a:tc>
                  <a:txBody>
                    <a:bodyPr/>
                    <a:lstStyle/>
                    <a:p>
                      <a:pPr algn="ctr">
                        <a:buNone/>
                      </a:pPr>
                      <a:r>
                        <a:rPr lang="en-US" altLang="zh-CN"/>
                        <a:t>B</a:t>
                      </a:r>
                      <a:r>
                        <a:rPr lang="zh-CN" altLang="en-US" sz="1800">
                          <a:sym typeface="+mn-ea"/>
                        </a:rPr>
                        <a:t>类</a:t>
                      </a:r>
                      <a:endParaRPr lang="en-US" altLang="zh-CN"/>
                    </a:p>
                  </a:txBody>
                  <a:tcPr/>
                </a:tc>
                <a:tc>
                  <a:txBody>
                    <a:bodyPr/>
                    <a:lstStyle/>
                    <a:p>
                      <a:pPr algn="ctr">
                        <a:buNone/>
                      </a:pPr>
                      <a:r>
                        <a:rPr lang="zh-CN" altLang="en-US" sz="1800">
                          <a:sym typeface="+mn-ea"/>
                        </a:rPr>
                        <a:t>约</a:t>
                      </a:r>
                      <a:r>
                        <a:rPr lang="en-US" altLang="zh-CN" sz="1800">
                          <a:sym typeface="+mn-ea"/>
                        </a:rPr>
                        <a:t>20%</a:t>
                      </a:r>
                      <a:endParaRPr lang="zh-CN" altLang="en-US"/>
                    </a:p>
                  </a:txBody>
                  <a:tcPr/>
                </a:tc>
                <a:tc>
                  <a:txBody>
                    <a:bodyPr/>
                    <a:lstStyle/>
                    <a:p>
                      <a:pPr algn="ctr">
                        <a:buNone/>
                      </a:pPr>
                      <a:r>
                        <a:rPr lang="zh-CN" altLang="en-US" sz="1800">
                          <a:sym typeface="+mn-ea"/>
                        </a:rPr>
                        <a:t>约</a:t>
                      </a:r>
                      <a:r>
                        <a:rPr lang="en-US" altLang="zh-CN" sz="1800">
                          <a:sym typeface="+mn-ea"/>
                        </a:rPr>
                        <a:t>20%</a:t>
                      </a:r>
                      <a:endParaRPr lang="zh-CN" altLang="en-US"/>
                    </a:p>
                  </a:txBody>
                  <a:tcPr/>
                </a:tc>
              </a:tr>
              <a:tr h="381000">
                <a:tc>
                  <a:txBody>
                    <a:bodyPr/>
                    <a:lstStyle/>
                    <a:p>
                      <a:pPr algn="ctr">
                        <a:buNone/>
                      </a:pPr>
                      <a:r>
                        <a:rPr lang="en-US" altLang="zh-CN"/>
                        <a:t>C</a:t>
                      </a:r>
                      <a:r>
                        <a:rPr lang="zh-CN" altLang="en-US" sz="1800">
                          <a:sym typeface="+mn-ea"/>
                        </a:rPr>
                        <a:t>类</a:t>
                      </a:r>
                      <a:endParaRPr lang="en-US" altLang="zh-CN"/>
                    </a:p>
                  </a:txBody>
                  <a:tcPr/>
                </a:tc>
                <a:tc>
                  <a:txBody>
                    <a:bodyPr/>
                    <a:lstStyle/>
                    <a:p>
                      <a:pPr algn="ctr">
                        <a:buNone/>
                      </a:pPr>
                      <a:r>
                        <a:rPr lang="zh-CN" altLang="en-US" sz="1800">
                          <a:sym typeface="+mn-ea"/>
                        </a:rPr>
                        <a:t>约</a:t>
                      </a:r>
                      <a:r>
                        <a:rPr lang="en-US" altLang="zh-CN" sz="1800">
                          <a:sym typeface="+mn-ea"/>
                        </a:rPr>
                        <a:t>70%</a:t>
                      </a:r>
                      <a:endParaRPr lang="zh-CN" altLang="en-US"/>
                    </a:p>
                  </a:txBody>
                  <a:tcPr/>
                </a:tc>
                <a:tc>
                  <a:txBody>
                    <a:bodyPr/>
                    <a:lstStyle/>
                    <a:p>
                      <a:pPr algn="ctr">
                        <a:buNone/>
                      </a:pPr>
                      <a:r>
                        <a:rPr lang="zh-CN" altLang="en-US" sz="1800">
                          <a:sym typeface="+mn-ea"/>
                        </a:rPr>
                        <a:t>约</a:t>
                      </a:r>
                      <a:r>
                        <a:rPr lang="en-US" altLang="zh-CN" sz="1800">
                          <a:sym typeface="+mn-ea"/>
                        </a:rPr>
                        <a:t>10%</a:t>
                      </a:r>
                      <a:endParaRPr lang="zh-CN" altLang="en-US"/>
                    </a:p>
                  </a:txBody>
                  <a:tcPr/>
                </a:tc>
              </a:tr>
            </a:tbl>
          </a:graphicData>
        </a:graphic>
      </p:graphicFrame>
      <p:sp>
        <p:nvSpPr>
          <p:cNvPr id="3" name="文本框 2"/>
          <p:cNvSpPr txBox="1"/>
          <p:nvPr/>
        </p:nvSpPr>
        <p:spPr>
          <a:xfrm>
            <a:off x="611505" y="4011930"/>
            <a:ext cx="8023225" cy="922020"/>
          </a:xfrm>
          <a:prstGeom prst="rect">
            <a:avLst/>
          </a:prstGeom>
          <a:noFill/>
        </p:spPr>
        <p:txBody>
          <a:bodyPr wrap="square" rtlCol="0" anchor="t">
            <a:spAutoFit/>
          </a:bodyPr>
          <a:lstStyle/>
          <a:p>
            <a:r>
              <a:rPr lang="zh-CN" altLang="en-US" b="1">
                <a:latin typeface="微软雅黑" panose="020B0503020204020204" pitchFamily="34" charset="-122"/>
                <a:ea typeface="微软雅黑" panose="020B0503020204020204" pitchFamily="34" charset="-122"/>
                <a:sym typeface="+mn-ea"/>
              </a:rPr>
              <a:t>当金额</a:t>
            </a:r>
            <a:r>
              <a:rPr lang="en-US" altLang="zh-CN" b="1">
                <a:latin typeface="微软雅黑" panose="020B0503020204020204" pitchFamily="34" charset="-122"/>
                <a:ea typeface="微软雅黑" panose="020B0503020204020204" pitchFamily="34" charset="-122"/>
                <a:sym typeface="+mn-ea"/>
              </a:rPr>
              <a:t>百分比累计达到70%左右时，视为A类；</a:t>
            </a:r>
          </a:p>
          <a:p>
            <a:r>
              <a:rPr lang="en-US" altLang="zh-CN" b="1">
                <a:latin typeface="微软雅黑" panose="020B0503020204020204" pitchFamily="34" charset="-122"/>
                <a:ea typeface="微软雅黑" panose="020B0503020204020204" pitchFamily="34" charset="-122"/>
                <a:sym typeface="+mn-ea"/>
              </a:rPr>
              <a:t>当金额百分比在70%e~90%时，视为B类；</a:t>
            </a:r>
          </a:p>
          <a:p>
            <a:r>
              <a:rPr lang="en-US" altLang="zh-CN" b="1">
                <a:latin typeface="微软雅黑" panose="020B0503020204020204" pitchFamily="34" charset="-122"/>
                <a:ea typeface="微软雅黑" panose="020B0503020204020204" pitchFamily="34" charset="-122"/>
                <a:sym typeface="+mn-ea"/>
              </a:rPr>
              <a:t>其余视为C类。</a:t>
            </a:r>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8476615" cy="3587115"/>
          </a:xfrm>
          <a:prstGeom prst="rect">
            <a:avLst/>
          </a:prstGeom>
          <a:noFill/>
        </p:spPr>
        <p:txBody>
          <a:bodyPr wrap="square" rtlCol="0" anchor="t">
            <a:spAutoFit/>
          </a:bodyPr>
          <a:lstStyle/>
          <a:p>
            <a:r>
              <a:rPr lang="en-US" altLang="zh-CN" sz="2065" b="1">
                <a:latin typeface="微软雅黑" panose="020B0503020204020204" pitchFamily="34" charset="-122"/>
                <a:ea typeface="微软雅黑" panose="020B0503020204020204" pitchFamily="34" charset="-122"/>
                <a:sym typeface="+mn-ea"/>
              </a:rPr>
              <a:t>ABC</a:t>
            </a:r>
            <a:r>
              <a:rPr lang="zh-CN" altLang="en-US" sz="2065" b="1">
                <a:latin typeface="微软雅黑" panose="020B0503020204020204" pitchFamily="34" charset="-122"/>
                <a:ea typeface="微软雅黑" panose="020B0503020204020204" pitchFamily="34" charset="-122"/>
                <a:sym typeface="+mn-ea"/>
              </a:rPr>
              <a:t>分类法的步骤</a:t>
            </a:r>
          </a:p>
          <a:p>
            <a:endParaRPr lang="zh-CN" altLang="en-US" sz="2065" b="1">
              <a:latin typeface="微软雅黑" panose="020B0503020204020204" pitchFamily="34" charset="-122"/>
              <a:ea typeface="微软雅黑" panose="020B0503020204020204" pitchFamily="34" charset="-122"/>
              <a:sym typeface="+mn-ea"/>
            </a:endParaRPr>
          </a:p>
          <a:p>
            <a:r>
              <a:rPr lang="zh-CN" altLang="en-US" sz="2065" b="1">
                <a:latin typeface="微软雅黑" panose="020B0503020204020204" pitchFamily="34" charset="-122"/>
                <a:ea typeface="微软雅黑" panose="020B0503020204020204" pitchFamily="34" charset="-122"/>
                <a:sym typeface="+mn-ea"/>
              </a:rPr>
              <a:t>（</a:t>
            </a:r>
            <a:r>
              <a:rPr lang="en-US" altLang="zh-CN" sz="2065" b="1">
                <a:latin typeface="微软雅黑" panose="020B0503020204020204" pitchFamily="34" charset="-122"/>
                <a:ea typeface="微软雅黑" panose="020B0503020204020204" pitchFamily="34" charset="-122"/>
                <a:sym typeface="+mn-ea"/>
              </a:rPr>
              <a:t>1</a:t>
            </a:r>
            <a:r>
              <a:rPr lang="zh-CN" altLang="en-US" sz="2065" b="1">
                <a:latin typeface="微软雅黑" panose="020B0503020204020204" pitchFamily="34" charset="-122"/>
                <a:ea typeface="微软雅黑" panose="020B0503020204020204" pitchFamily="34" charset="-122"/>
                <a:sym typeface="+mn-ea"/>
              </a:rPr>
              <a:t>）确定各种库存品的占用金额</a:t>
            </a:r>
          </a:p>
          <a:p>
            <a:r>
              <a:rPr lang="zh-CN" altLang="en-US" sz="2065" b="1">
                <a:latin typeface="微软雅黑" panose="020B0503020204020204" pitchFamily="34" charset="-122"/>
                <a:ea typeface="微软雅黑" panose="020B0503020204020204" pitchFamily="34" charset="-122"/>
                <a:sym typeface="+mn-ea"/>
              </a:rPr>
              <a:t>（</a:t>
            </a:r>
            <a:r>
              <a:rPr lang="en-US" altLang="zh-CN" sz="2065" b="1">
                <a:latin typeface="微软雅黑" panose="020B0503020204020204" pitchFamily="34" charset="-122"/>
                <a:ea typeface="微软雅黑" panose="020B0503020204020204" pitchFamily="34" charset="-122"/>
                <a:sym typeface="+mn-ea"/>
              </a:rPr>
              <a:t>2</a:t>
            </a:r>
            <a:r>
              <a:rPr lang="zh-CN" altLang="en-US" sz="2065" b="1">
                <a:latin typeface="微软雅黑" panose="020B0503020204020204" pitchFamily="34" charset="-122"/>
                <a:ea typeface="微软雅黑" panose="020B0503020204020204" pitchFamily="34" charset="-122"/>
                <a:sym typeface="+mn-ea"/>
              </a:rPr>
              <a:t>）将占用金额从大到小排列</a:t>
            </a:r>
          </a:p>
          <a:p>
            <a:r>
              <a:rPr lang="zh-CN" altLang="en-US" sz="2065" b="1">
                <a:latin typeface="微软雅黑" panose="020B0503020204020204" pitchFamily="34" charset="-122"/>
                <a:ea typeface="微软雅黑" panose="020B0503020204020204" pitchFamily="34" charset="-122"/>
                <a:sym typeface="+mn-ea"/>
              </a:rPr>
              <a:t>（</a:t>
            </a:r>
            <a:r>
              <a:rPr lang="en-US" altLang="zh-CN" sz="2065" b="1">
                <a:latin typeface="微软雅黑" panose="020B0503020204020204" pitchFamily="34" charset="-122"/>
                <a:ea typeface="微软雅黑" panose="020B0503020204020204" pitchFamily="34" charset="-122"/>
                <a:sym typeface="+mn-ea"/>
              </a:rPr>
              <a:t>3</a:t>
            </a:r>
            <a:r>
              <a:rPr lang="zh-CN" altLang="en-US" sz="2065" b="1">
                <a:latin typeface="微软雅黑" panose="020B0503020204020204" pitchFamily="34" charset="-122"/>
                <a:ea typeface="微软雅黑" panose="020B0503020204020204" pitchFamily="34" charset="-122"/>
                <a:sym typeface="+mn-ea"/>
              </a:rPr>
              <a:t>）计算各种库存年占用进而与全部库存金额的比例并累计</a:t>
            </a:r>
          </a:p>
          <a:p>
            <a:r>
              <a:rPr lang="zh-CN" altLang="en-US" sz="2065" b="1">
                <a:latin typeface="微软雅黑" panose="020B0503020204020204" pitchFamily="34" charset="-122"/>
                <a:ea typeface="微软雅黑" panose="020B0503020204020204" pitchFamily="34" charset="-122"/>
                <a:sym typeface="+mn-ea"/>
              </a:rPr>
              <a:t>（</a:t>
            </a:r>
            <a:r>
              <a:rPr lang="en-US" altLang="zh-CN" sz="2065" b="1">
                <a:latin typeface="微软雅黑" panose="020B0503020204020204" pitchFamily="34" charset="-122"/>
                <a:ea typeface="微软雅黑" panose="020B0503020204020204" pitchFamily="34" charset="-122"/>
                <a:sym typeface="+mn-ea"/>
              </a:rPr>
              <a:t>4</a:t>
            </a:r>
            <a:r>
              <a:rPr lang="zh-CN" altLang="en-US" sz="2065" b="1">
                <a:latin typeface="微软雅黑" panose="020B0503020204020204" pitchFamily="34" charset="-122"/>
                <a:ea typeface="微软雅黑" panose="020B0503020204020204" pitchFamily="34" charset="-122"/>
                <a:sym typeface="+mn-ea"/>
              </a:rPr>
              <a:t>）确定</a:t>
            </a:r>
            <a:r>
              <a:rPr lang="en-US" altLang="zh-CN" sz="2065" b="1">
                <a:latin typeface="微软雅黑" panose="020B0503020204020204" pitchFamily="34" charset="-122"/>
                <a:ea typeface="微软雅黑" panose="020B0503020204020204" pitchFamily="34" charset="-122"/>
                <a:sym typeface="+mn-ea"/>
              </a:rPr>
              <a:t>ABC</a:t>
            </a:r>
            <a:r>
              <a:rPr lang="zh-CN" altLang="en-US" sz="2065" b="1">
                <a:latin typeface="微软雅黑" panose="020B0503020204020204" pitchFamily="34" charset="-122"/>
                <a:ea typeface="微软雅黑" panose="020B0503020204020204" pitchFamily="34" charset="-122"/>
                <a:sym typeface="+mn-ea"/>
              </a:rPr>
              <a:t>分类</a:t>
            </a:r>
          </a:p>
          <a:p>
            <a:r>
              <a:rPr lang="zh-CN" altLang="en-US" sz="2060" b="1">
                <a:latin typeface="微软雅黑" panose="020B0503020204020204" pitchFamily="34" charset="-122"/>
                <a:ea typeface="微软雅黑" panose="020B0503020204020204" pitchFamily="34" charset="-122"/>
                <a:sym typeface="+mn-ea"/>
              </a:rPr>
              <a:t>（</a:t>
            </a:r>
            <a:r>
              <a:rPr lang="en-US" altLang="zh-CN" sz="2060" b="1">
                <a:latin typeface="微软雅黑" panose="020B0503020204020204" pitchFamily="34" charset="-122"/>
                <a:ea typeface="微软雅黑" panose="020B0503020204020204" pitchFamily="34" charset="-122"/>
                <a:sym typeface="+mn-ea"/>
              </a:rPr>
              <a:t>5</a:t>
            </a:r>
            <a:r>
              <a:rPr lang="zh-CN" altLang="en-US" sz="2060" b="1">
                <a:latin typeface="微软雅黑" panose="020B0503020204020204" pitchFamily="34" charset="-122"/>
                <a:ea typeface="微软雅黑" panose="020B0503020204020204" pitchFamily="34" charset="-122"/>
                <a:sym typeface="+mn-ea"/>
              </a:rPr>
              <a:t>）</a:t>
            </a:r>
            <a:r>
              <a:rPr lang="en-US" altLang="zh-CN" sz="2060" b="1">
                <a:latin typeface="微软雅黑" panose="020B0503020204020204" pitchFamily="34" charset="-122"/>
                <a:ea typeface="微软雅黑" panose="020B0503020204020204" pitchFamily="34" charset="-122"/>
                <a:sym typeface="+mn-ea"/>
              </a:rPr>
              <a:t>绘制分类图</a:t>
            </a:r>
            <a:r>
              <a:rPr lang="zh-CN" altLang="en-US" sz="2060" b="1">
                <a:latin typeface="微软雅黑" panose="020B0503020204020204" pitchFamily="34" charset="-122"/>
                <a:ea typeface="微软雅黑" panose="020B0503020204020204" pitchFamily="34" charset="-122"/>
                <a:sym typeface="+mn-ea"/>
              </a:rPr>
              <a:t>：</a:t>
            </a:r>
            <a:r>
              <a:rPr lang="en-US" altLang="zh-CN" sz="2060" b="1">
                <a:latin typeface="微软雅黑" panose="020B0503020204020204" pitchFamily="34" charset="-122"/>
                <a:ea typeface="微软雅黑" panose="020B0503020204020204" pitchFamily="34" charset="-122"/>
                <a:sym typeface="+mn-ea"/>
              </a:rPr>
              <a:t>以库存品种数百分比为横坐标，以累计占用金额百分比为纵坐标，在坐标图上取点并连接各点，绘成ABC曲线.</a:t>
            </a:r>
          </a:p>
          <a:p>
            <a:endParaRPr lang="zh-CN" altLang="en-US" sz="2065" b="1">
              <a:latin typeface="微软雅黑" panose="020B0503020204020204" pitchFamily="34" charset="-122"/>
              <a:ea typeface="微软雅黑" panose="020B0503020204020204" pitchFamily="34" charset="-122"/>
              <a:sym typeface="+mn-ea"/>
            </a:endParaRPr>
          </a:p>
          <a:p>
            <a:endParaRPr lang="en-US" altLang="zh-CN" sz="2065" b="1">
              <a:latin typeface="微软雅黑" panose="020B0503020204020204" pitchFamily="34" charset="-122"/>
              <a:ea typeface="微软雅黑" panose="020B0503020204020204" pitchFamily="34" charset="-122"/>
              <a:sym typeface="+mn-ea"/>
            </a:endParaRPr>
          </a:p>
          <a:p>
            <a:endParaRPr lang="en-US" altLang="zh-CN" sz="2065" b="1">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2539157"/>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）了解仓储的概念以及仓储管理的内容</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）了解各种仓储设施设备</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）掌握仓储作业的过程</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4</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）理解库存管理的方法</a:t>
            </a: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51962" y="2717010"/>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能够根据商品的特点，正确选择商品的</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仓储</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方式</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树立选择</a:t>
            </a: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合理</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仓储</a:t>
            </a: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方式</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的意识</a:t>
            </a:r>
          </a:p>
        </p:txBody>
      </p:sp>
      <p:sp>
        <p:nvSpPr>
          <p:cNvPr id="16" name="文本框 15"/>
          <p:cNvSpPr txBox="1"/>
          <p:nvPr/>
        </p:nvSpPr>
        <p:spPr>
          <a:xfrm>
            <a:off x="6332892" y="1504505"/>
            <a:ext cx="2331720" cy="2862322"/>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rPr>
              <a:t>库存管理的方法、仓储作业过程</a:t>
            </a:r>
          </a:p>
          <a:p>
            <a:endParaRPr lang="zh-CN" altLang="en-US" sz="2000" b="1" dirty="0">
              <a:solidFill>
                <a:srgbClr val="FF0000"/>
              </a:solidFill>
              <a:latin typeface="微软雅黑" panose="020B0503020204020204" pitchFamily="34" charset="-122"/>
              <a:ea typeface="微软雅黑" panose="020B0503020204020204" pitchFamily="34" charset="-122"/>
            </a:endParaRP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sym typeface="+mn-ea"/>
              </a:rPr>
              <a:t>库存管理的方法</a:t>
            </a:r>
          </a:p>
        </p:txBody>
      </p:sp>
    </p:spTree>
    <p:extLst>
      <p:ext uri="{BB962C8B-B14F-4D97-AF65-F5344CB8AC3E}">
        <p14:creationId xmlns:p14="http://schemas.microsoft.com/office/powerpoint/2010/main" val="28139845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8914130" cy="3589655"/>
          </a:xfrm>
          <a:prstGeom prst="rect">
            <a:avLst/>
          </a:prstGeom>
          <a:noFill/>
        </p:spPr>
        <p:txBody>
          <a:bodyPr wrap="square" rtlCol="0" anchor="t">
            <a:spAutoFit/>
          </a:bodyPr>
          <a:lstStyle/>
          <a:p>
            <a:endParaRPr lang="en-US" altLang="zh-CN" sz="1400" b="1">
              <a:latin typeface="微软雅黑" panose="020B0503020204020204" pitchFamily="34" charset="-122"/>
              <a:ea typeface="微软雅黑" panose="020B0503020204020204" pitchFamily="34" charset="-122"/>
              <a:sym typeface="+mn-ea"/>
            </a:endParaRPr>
          </a:p>
          <a:p>
            <a:r>
              <a:rPr lang="zh-CN" altLang="en-US" sz="2065" b="1">
                <a:latin typeface="微软雅黑" panose="020B0503020204020204" pitchFamily="34" charset="-122"/>
                <a:ea typeface="微软雅黑" panose="020B0503020204020204" pitchFamily="34" charset="-122"/>
                <a:sym typeface="+mn-ea"/>
              </a:rPr>
              <a:t>ABC分类管理的措施</a:t>
            </a:r>
          </a:p>
          <a:p>
            <a:endParaRPr lang="zh-CN" altLang="en-US" sz="2065" b="1">
              <a:latin typeface="微软雅黑" panose="020B0503020204020204" pitchFamily="34" charset="-122"/>
              <a:ea typeface="微软雅黑" panose="020B0503020204020204" pitchFamily="34" charset="-122"/>
              <a:sym typeface="+mn-ea"/>
            </a:endParaRPr>
          </a:p>
          <a:p>
            <a:r>
              <a:rPr lang="zh-CN" altLang="en-US" b="1">
                <a:latin typeface="微软雅黑" panose="020B0503020204020204" pitchFamily="34" charset="-122"/>
                <a:ea typeface="微软雅黑" panose="020B0503020204020204" pitchFamily="34" charset="-122"/>
                <a:sym typeface="+mn-ea"/>
              </a:rPr>
              <a:t>对A类货物的管理。</a:t>
            </a:r>
          </a:p>
          <a:p>
            <a:endParaRPr lang="zh-CN" altLang="en-US" b="1">
              <a:latin typeface="微软雅黑" panose="020B0503020204020204" pitchFamily="34" charset="-122"/>
              <a:ea typeface="微软雅黑" panose="020B0503020204020204" pitchFamily="34" charset="-122"/>
              <a:sym typeface="+mn-ea"/>
            </a:endParaRPr>
          </a:p>
          <a:p>
            <a:r>
              <a:rPr lang="zh-CN" altLang="en-US" b="1">
                <a:latin typeface="微软雅黑" panose="020B0503020204020204" pitchFamily="34" charset="-122"/>
                <a:ea typeface="微软雅黑" panose="020B0503020204020204" pitchFamily="34" charset="-122"/>
                <a:sym typeface="+mn-ea"/>
              </a:rPr>
              <a:t>A.根据历史资料和市场供求的变化规律,预测货物的未来需求变化,并依此组织人库货源。</a:t>
            </a:r>
          </a:p>
          <a:p>
            <a:r>
              <a:rPr lang="zh-CN" altLang="en-US" b="1">
                <a:latin typeface="微软雅黑" panose="020B0503020204020204" pitchFamily="34" charset="-122"/>
                <a:ea typeface="微软雅黑" panose="020B0503020204020204" pitchFamily="34" charset="-122"/>
                <a:sym typeface="+mn-ea"/>
              </a:rPr>
              <a:t>一个。</a:t>
            </a:r>
          </a:p>
          <a:p>
            <a:r>
              <a:rPr lang="zh-CN" altLang="en-US" b="1">
                <a:latin typeface="微软雅黑" panose="020B0503020204020204" pitchFamily="34" charset="-122"/>
                <a:ea typeface="微软雅黑" panose="020B0503020204020204" pitchFamily="34" charset="-122"/>
                <a:sym typeface="+mn-ea"/>
              </a:rPr>
              <a:t>B.多方了解货物供应市场的变化，尽可能缩短采购时间。</a:t>
            </a:r>
          </a:p>
          <a:p>
            <a:r>
              <a:rPr lang="zh-CN" altLang="en-US" b="1">
                <a:latin typeface="微软雅黑" panose="020B0503020204020204" pitchFamily="34" charset="-122"/>
                <a:ea typeface="微软雅黑" panose="020B0503020204020204" pitchFamily="34" charset="-122"/>
                <a:sym typeface="+mn-ea"/>
              </a:rPr>
              <a:t>C控制货物的消耗规律，尽量减少出库量的波动，使仓库的安全储备量降低.</a:t>
            </a:r>
          </a:p>
          <a:p>
            <a:r>
              <a:rPr lang="zh-CN" altLang="en-US" b="1">
                <a:latin typeface="微软雅黑" panose="020B0503020204020204" pitchFamily="34" charset="-122"/>
                <a:ea typeface="微软雅黑" panose="020B0503020204020204" pitchFamily="34" charset="-122"/>
                <a:sym typeface="+mn-ea"/>
              </a:rPr>
              <a:t>D.合理增加采购次数，降低采购批量.</a:t>
            </a:r>
          </a:p>
          <a:p>
            <a:r>
              <a:rPr lang="zh-CN" altLang="en-US" b="1">
                <a:latin typeface="微软雅黑" panose="020B0503020204020204" pitchFamily="34" charset="-122"/>
                <a:ea typeface="微软雅黑" panose="020B0503020204020204" pitchFamily="34" charset="-122"/>
                <a:sym typeface="+mn-ea"/>
              </a:rPr>
              <a:t>E.货物包装尽可能标准化，以提高仓库利用率.</a:t>
            </a:r>
          </a:p>
          <a:p>
            <a:endParaRPr lang="en-US" altLang="zh-CN" sz="1400" b="1">
              <a:latin typeface="微软雅黑" panose="020B0503020204020204" pitchFamily="34" charset="-122"/>
              <a:ea typeface="微软雅黑" panose="020B0503020204020204" pitchFamily="34" charset="-122"/>
              <a:sym typeface="+mn-ea"/>
            </a:endParaRPr>
          </a:p>
          <a:p>
            <a:endParaRPr lang="en-US" altLang="zh-CN" sz="1400" b="1">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8376920" cy="3897630"/>
          </a:xfrm>
          <a:prstGeom prst="rect">
            <a:avLst/>
          </a:prstGeom>
          <a:noFill/>
        </p:spPr>
        <p:txBody>
          <a:bodyPr wrap="square" rtlCol="0" anchor="t">
            <a:spAutoFit/>
          </a:bodyPr>
          <a:lstStyle/>
          <a:p>
            <a:r>
              <a:rPr lang="en-US" altLang="zh-CN" sz="2060" b="1">
                <a:latin typeface="微软雅黑" panose="020B0503020204020204" pitchFamily="34" charset="-122"/>
                <a:ea typeface="微软雅黑" panose="020B0503020204020204" pitchFamily="34" charset="-122"/>
                <a:sym typeface="+mn-ea"/>
              </a:rPr>
              <a:t>对B、C类货物的管理。</a:t>
            </a:r>
          </a:p>
          <a:p>
            <a:r>
              <a:rPr lang="en-US" altLang="zh-CN" sz="2060" b="1">
                <a:latin typeface="微软雅黑" panose="020B0503020204020204" pitchFamily="34" charset="-122"/>
                <a:ea typeface="微软雅黑" panose="020B0503020204020204" pitchFamily="34" charset="-122"/>
                <a:sym typeface="+mn-ea"/>
              </a:rPr>
              <a:t>B、C类货物相对来说进出库不是很频繁，但是由于这些货物要占用较大的仓库资源，所以应实行简化管理，可以参考以下原则进行。</a:t>
            </a:r>
          </a:p>
          <a:p>
            <a:endParaRPr lang="en-US" altLang="zh-CN" sz="2060" b="1">
              <a:latin typeface="微软雅黑" panose="020B0503020204020204" pitchFamily="34" charset="-122"/>
              <a:ea typeface="微软雅黑" panose="020B0503020204020204" pitchFamily="34" charset="-122"/>
              <a:sym typeface="+mn-ea"/>
            </a:endParaRPr>
          </a:p>
          <a:p>
            <a:r>
              <a:rPr lang="en-US" altLang="zh-CN" sz="2060" b="1">
                <a:latin typeface="微软雅黑" panose="020B0503020204020204" pitchFamily="34" charset="-122"/>
                <a:ea typeface="微软雅黑" panose="020B0503020204020204" pitchFamily="34" charset="-122"/>
                <a:sym typeface="+mn-ea"/>
              </a:rPr>
              <a:t>a.对那些很少使用的货物可以规定最少出库的数量。</a:t>
            </a:r>
          </a:p>
          <a:p>
            <a:r>
              <a:rPr lang="en-US" altLang="zh-CN" sz="2060" b="1">
                <a:latin typeface="微软雅黑" panose="020B0503020204020204" pitchFamily="34" charset="-122"/>
                <a:ea typeface="微软雅黑" panose="020B0503020204020204" pitchFamily="34" charset="-122"/>
                <a:sym typeface="+mn-ea"/>
              </a:rPr>
              <a:t>b.依据具体情况储备必要的数量，以减少处理次数。</a:t>
            </a:r>
          </a:p>
          <a:p>
            <a:r>
              <a:rPr lang="en-US" altLang="zh-CN" sz="2060" b="1">
                <a:latin typeface="微软雅黑" panose="020B0503020204020204" pitchFamily="34" charset="-122"/>
                <a:ea typeface="微软雅黑" panose="020B0503020204020204" pitchFamily="34" charset="-122"/>
                <a:sym typeface="+mn-ea"/>
              </a:rPr>
              <a:t>c.可以不把数量大、价值低的页物列人日常官理范围的盘点次数和管理工作.</a:t>
            </a:r>
          </a:p>
          <a:p>
            <a:endParaRPr lang="en-US" altLang="zh-CN" sz="2065" b="1">
              <a:latin typeface="微软雅黑" panose="020B0503020204020204" pitchFamily="34" charset="-122"/>
              <a:ea typeface="微软雅黑" panose="020B0503020204020204" pitchFamily="34" charset="-122"/>
              <a:sym typeface="+mn-ea"/>
            </a:endParaRPr>
          </a:p>
          <a:p>
            <a:endParaRPr lang="en-US" altLang="zh-CN" sz="2065" b="1">
              <a:latin typeface="微软雅黑" panose="020B0503020204020204" pitchFamily="34" charset="-122"/>
              <a:ea typeface="微软雅黑" panose="020B0503020204020204" pitchFamily="34" charset="-122"/>
              <a:sym typeface="+mn-ea"/>
            </a:endParaRPr>
          </a:p>
          <a:p>
            <a:endParaRPr lang="en-US" altLang="zh-CN" sz="2065" b="1">
              <a:latin typeface="微软雅黑" panose="020B0503020204020204" pitchFamily="34" charset="-122"/>
              <a:ea typeface="微软雅黑" panose="020B0503020204020204" pitchFamily="34" charset="-122"/>
              <a:sym typeface="+mn-ea"/>
            </a:endParaRPr>
          </a:p>
          <a:p>
            <a:endParaRPr lang="en-US" altLang="zh-CN" sz="2065" b="1">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4" name="文本框 3"/>
          <p:cNvSpPr txBox="1"/>
          <p:nvPr/>
        </p:nvSpPr>
        <p:spPr>
          <a:xfrm>
            <a:off x="251460" y="987425"/>
            <a:ext cx="7854950" cy="3589655"/>
          </a:xfrm>
          <a:prstGeom prst="rect">
            <a:avLst/>
          </a:prstGeom>
          <a:noFill/>
        </p:spPr>
        <p:txBody>
          <a:bodyPr wrap="square" rtlCol="0" anchor="t">
            <a:spAutoFit/>
          </a:bodyPr>
          <a:lstStyle/>
          <a:p>
            <a:r>
              <a:rPr lang="en-US" altLang="zh-CN" sz="2065" b="1" dirty="0" smtClean="0">
                <a:latin typeface="微软雅黑" panose="020B0503020204020204" pitchFamily="34" charset="-122"/>
                <a:ea typeface="微软雅黑" panose="020B0503020204020204" pitchFamily="34" charset="-122"/>
                <a:sym typeface="+mn-ea"/>
              </a:rPr>
              <a:t>4.</a:t>
            </a:r>
            <a:r>
              <a:rPr lang="zh-CN" altLang="en-US" sz="2065" b="1" dirty="0" smtClean="0">
                <a:latin typeface="微软雅黑" panose="020B0503020204020204" pitchFamily="34" charset="-122"/>
                <a:ea typeface="微软雅黑" panose="020B0503020204020204" pitchFamily="34" charset="-122"/>
                <a:sym typeface="+mn-ea"/>
              </a:rPr>
              <a:t>现代</a:t>
            </a:r>
            <a:r>
              <a:rPr lang="zh-CN" altLang="en-US" sz="2065" b="1" dirty="0">
                <a:latin typeface="微软雅黑" panose="020B0503020204020204" pitchFamily="34" charset="-122"/>
                <a:ea typeface="微软雅黑" panose="020B0503020204020204" pitchFamily="34" charset="-122"/>
                <a:sym typeface="+mn-ea"/>
              </a:rPr>
              <a:t>库存管理</a:t>
            </a:r>
            <a:r>
              <a:rPr lang="en-US" altLang="zh-CN" sz="2065" b="1" dirty="0">
                <a:latin typeface="微软雅黑" panose="020B0503020204020204" pitchFamily="34" charset="-122"/>
                <a:ea typeface="微软雅黑" panose="020B0503020204020204" pitchFamily="34" charset="-122"/>
                <a:sym typeface="+mn-ea"/>
              </a:rPr>
              <a:t>——</a:t>
            </a:r>
            <a:r>
              <a:rPr lang="en-US" altLang="zh-CN" sz="2060" b="1" dirty="0" err="1">
                <a:latin typeface="微软雅黑" panose="020B0503020204020204" pitchFamily="34" charset="-122"/>
                <a:ea typeface="微软雅黑" panose="020B0503020204020204" pitchFamily="34" charset="-122"/>
                <a:sym typeface="+mn-ea"/>
              </a:rPr>
              <a:t>联合库存</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a:p>
            <a:r>
              <a:rPr lang="en-US" altLang="zh-CN" sz="2065" b="1" dirty="0" err="1">
                <a:latin typeface="微软雅黑" panose="020B0503020204020204" pitchFamily="34" charset="-122"/>
                <a:ea typeface="微软雅黑" panose="020B0503020204020204" pitchFamily="34" charset="-122"/>
                <a:sym typeface="+mn-ea"/>
              </a:rPr>
              <a:t>联合库存管理定义</a:t>
            </a:r>
            <a:endParaRPr lang="en-US" altLang="zh-CN" sz="2065" b="1" dirty="0">
              <a:latin typeface="微软雅黑" panose="020B0503020204020204" pitchFamily="34" charset="-122"/>
              <a:ea typeface="微软雅黑" panose="020B0503020204020204" pitchFamily="34" charset="-122"/>
              <a:sym typeface="+mn-ea"/>
            </a:endParaRPr>
          </a:p>
          <a:p>
            <a:r>
              <a:rPr lang="en-US" altLang="zh-CN" sz="2065" b="1" dirty="0" err="1">
                <a:latin typeface="微软雅黑" panose="020B0503020204020204" pitchFamily="34" charset="-122"/>
                <a:ea typeface="微软雅黑" panose="020B0503020204020204" pitchFamily="34" charset="-122"/>
                <a:sym typeface="+mn-ea"/>
              </a:rPr>
              <a:t>联合库存管理</a:t>
            </a:r>
            <a:r>
              <a:rPr lang="en-US" altLang="zh-CN" sz="2065" b="1" dirty="0">
                <a:latin typeface="微软雅黑" panose="020B0503020204020204" pitchFamily="34" charset="-122"/>
                <a:ea typeface="微软雅黑" panose="020B0503020204020204" pitchFamily="34" charset="-122"/>
                <a:sym typeface="+mn-ea"/>
              </a:rPr>
              <a:t>(Joint Managed Inventory ,JMI)</a:t>
            </a:r>
            <a:r>
              <a:rPr lang="en-US" altLang="zh-CN" sz="2065" b="1" dirty="0" err="1">
                <a:latin typeface="微软雅黑" panose="020B0503020204020204" pitchFamily="34" charset="-122"/>
                <a:ea typeface="微软雅黑" panose="020B0503020204020204" pitchFamily="34" charset="-122"/>
                <a:sym typeface="+mn-ea"/>
              </a:rPr>
              <a:t>是一种基于协调中心的库存管理方法，是为了</a:t>
            </a:r>
            <a:r>
              <a:rPr lang="en-US" altLang="zh-CN" sz="2065" b="1" dirty="0" err="1">
                <a:solidFill>
                  <a:srgbClr val="FF0000"/>
                </a:solidFill>
                <a:latin typeface="微软雅黑" panose="020B0503020204020204" pitchFamily="34" charset="-122"/>
                <a:ea typeface="微软雅黑" panose="020B0503020204020204" pitchFamily="34" charset="-122"/>
                <a:sym typeface="+mn-ea"/>
              </a:rPr>
              <a:t>解决供应链体系中的牛鞭效应</a:t>
            </a:r>
            <a:r>
              <a:rPr lang="en-US" altLang="zh-CN" sz="2065" b="1" dirty="0" err="1">
                <a:latin typeface="微软雅黑" panose="020B0503020204020204" pitchFamily="34" charset="-122"/>
                <a:ea typeface="微软雅黑" panose="020B0503020204020204" pitchFamily="34" charset="-122"/>
                <a:sym typeface="+mn-ea"/>
              </a:rPr>
              <a:t>,提高供应链的同步化程度而提出的</a:t>
            </a:r>
            <a:r>
              <a:rPr lang="en-US" altLang="zh-CN" sz="2065" b="1" dirty="0">
                <a:latin typeface="微软雅黑" panose="020B0503020204020204" pitchFamily="34" charset="-122"/>
                <a:ea typeface="微软雅黑" panose="020B0503020204020204" pitchFamily="34" charset="-122"/>
                <a:sym typeface="+mn-ea"/>
              </a:rPr>
              <a:t>。</a:t>
            </a:r>
          </a:p>
          <a:p>
            <a:endParaRPr lang="en-US" altLang="zh-CN" sz="2065" b="1" dirty="0">
              <a:latin typeface="微软雅黑" panose="020B0503020204020204" pitchFamily="34" charset="-122"/>
              <a:ea typeface="微软雅黑" panose="020B0503020204020204" pitchFamily="34" charset="-122"/>
              <a:sym typeface="+mn-ea"/>
            </a:endParaRPr>
          </a:p>
          <a:p>
            <a:r>
              <a:rPr lang="en-US" altLang="zh-CN" sz="2065" b="1" dirty="0" err="1">
                <a:latin typeface="微软雅黑" panose="020B0503020204020204" pitchFamily="34" charset="-122"/>
                <a:ea typeface="微软雅黑" panose="020B0503020204020204" pitchFamily="34" charset="-122"/>
                <a:sym typeface="+mn-ea"/>
              </a:rPr>
              <a:t>联合库存强调供应链节点企业同时参与,共同制定库存计划，使供应链管理过程中的每个库存管理者都能从相互之间的协调性来考虑问题</a:t>
            </a:r>
            <a:endParaRPr lang="en-US" altLang="zh-CN" sz="2065" b="1" dirty="0">
              <a:latin typeface="微软雅黑" panose="020B0503020204020204" pitchFamily="34" charset="-122"/>
              <a:ea typeface="微软雅黑" panose="020B0503020204020204" pitchFamily="34" charset="-122"/>
              <a:sym typeface="+mn-ea"/>
            </a:endParaRPr>
          </a:p>
          <a:p>
            <a:endParaRPr lang="en-US" altLang="zh-CN" sz="2065" b="1"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nvGrpSpPr>
          <p:cNvPr id="2091" name="组合 2090"/>
          <p:cNvGrpSpPr/>
          <p:nvPr/>
        </p:nvGrpSpPr>
        <p:grpSpPr>
          <a:xfrm>
            <a:off x="1116330" y="1183005"/>
            <a:ext cx="6629400" cy="3581400"/>
            <a:chOff x="432" y="1152"/>
            <a:chExt cx="4176" cy="2256"/>
          </a:xfrm>
        </p:grpSpPr>
        <p:sp>
          <p:nvSpPr>
            <p:cNvPr id="2092" name="矩形 2091"/>
            <p:cNvSpPr/>
            <p:nvPr/>
          </p:nvSpPr>
          <p:spPr>
            <a:xfrm>
              <a:off x="432" y="1728"/>
              <a:ext cx="816" cy="288"/>
            </a:xfrm>
            <a:prstGeom prst="rect">
              <a:avLst/>
            </a:prstGeom>
            <a:solidFill>
              <a:srgbClr val="FFCCFF"/>
            </a:solidFill>
            <a:ln w="9525">
              <a:noFill/>
            </a:ln>
          </p:spPr>
          <p:txBody>
            <a:bodyPr>
              <a:spAutoFit/>
            </a:bodyPr>
            <a:lstStyle/>
            <a:p>
              <a:pPr>
                <a:spcBef>
                  <a:spcPct val="50000"/>
                </a:spcBef>
              </a:pPr>
              <a:r>
                <a:rPr lang="en-US" altLang="zh-CN" sz="2400">
                  <a:ea typeface="楷体_GB2312" pitchFamily="49" charset="-122"/>
                </a:rPr>
                <a:t>   </a:t>
              </a:r>
              <a:r>
                <a:rPr lang="zh-CN" altLang="en-US" sz="2400">
                  <a:ea typeface="楷体_GB2312" pitchFamily="49" charset="-122"/>
                </a:rPr>
                <a:t>工厂</a:t>
              </a:r>
            </a:p>
          </p:txBody>
        </p:sp>
        <p:sp>
          <p:nvSpPr>
            <p:cNvPr id="2093" name="矩形 2092"/>
            <p:cNvSpPr/>
            <p:nvPr/>
          </p:nvSpPr>
          <p:spPr>
            <a:xfrm>
              <a:off x="1728" y="1200"/>
              <a:ext cx="816" cy="288"/>
            </a:xfrm>
            <a:prstGeom prst="rect">
              <a:avLst/>
            </a:prstGeom>
            <a:solidFill>
              <a:srgbClr val="FFCCFF"/>
            </a:solidFill>
            <a:ln w="9525">
              <a:noFill/>
            </a:ln>
          </p:spPr>
          <p:txBody>
            <a:bodyPr>
              <a:spAutoFit/>
            </a:bodyPr>
            <a:lstStyle/>
            <a:p>
              <a:pPr>
                <a:spcBef>
                  <a:spcPct val="50000"/>
                </a:spcBef>
              </a:pPr>
              <a:r>
                <a:rPr lang="en-US" altLang="zh-CN" sz="2400">
                  <a:ea typeface="楷体_GB2312" pitchFamily="49" charset="-122"/>
                </a:rPr>
                <a:t>   </a:t>
              </a:r>
              <a:r>
                <a:rPr lang="zh-CN" altLang="en-US" sz="2400">
                  <a:ea typeface="楷体_GB2312" pitchFamily="49" charset="-122"/>
                </a:rPr>
                <a:t>工厂</a:t>
              </a:r>
            </a:p>
          </p:txBody>
        </p:sp>
        <p:sp>
          <p:nvSpPr>
            <p:cNvPr id="2094" name="矩形 2093"/>
            <p:cNvSpPr/>
            <p:nvPr/>
          </p:nvSpPr>
          <p:spPr>
            <a:xfrm>
              <a:off x="1776" y="2448"/>
              <a:ext cx="816" cy="288"/>
            </a:xfrm>
            <a:prstGeom prst="rect">
              <a:avLst/>
            </a:prstGeom>
            <a:solidFill>
              <a:srgbClr val="FFCCFF"/>
            </a:solidFill>
            <a:ln w="9525">
              <a:noFill/>
            </a:ln>
          </p:spPr>
          <p:txBody>
            <a:bodyPr>
              <a:spAutoFit/>
            </a:bodyPr>
            <a:lstStyle/>
            <a:p>
              <a:pPr>
                <a:spcBef>
                  <a:spcPct val="50000"/>
                </a:spcBef>
              </a:pPr>
              <a:r>
                <a:rPr lang="en-US" altLang="zh-CN" sz="2400">
                  <a:ea typeface="楷体_GB2312" pitchFamily="49" charset="-122"/>
                </a:rPr>
                <a:t>   </a:t>
              </a:r>
              <a:r>
                <a:rPr lang="zh-CN" altLang="en-US" sz="2400">
                  <a:ea typeface="楷体_GB2312" pitchFamily="49" charset="-122"/>
                </a:rPr>
                <a:t>工厂</a:t>
              </a:r>
            </a:p>
          </p:txBody>
        </p:sp>
        <p:sp>
          <p:nvSpPr>
            <p:cNvPr id="2095" name="椭圆 2094"/>
            <p:cNvSpPr/>
            <p:nvPr/>
          </p:nvSpPr>
          <p:spPr>
            <a:xfrm>
              <a:off x="3648" y="1152"/>
              <a:ext cx="912" cy="336"/>
            </a:xfrm>
            <a:prstGeom prst="ellipse">
              <a:avLst/>
            </a:prstGeom>
            <a:solidFill>
              <a:srgbClr val="FFFFCC"/>
            </a:solidFill>
            <a:ln w="9525" cap="flat" cmpd="sng">
              <a:solidFill>
                <a:srgbClr val="545472"/>
              </a:solidFill>
              <a:prstDash val="solid"/>
              <a:headEnd type="none" w="med" len="med"/>
              <a:tailEnd type="none" w="med" len="med"/>
            </a:ln>
          </p:spPr>
          <p:txBody>
            <a:bodyPr wrap="none" anchor="ctr" anchorCtr="0"/>
            <a:lstStyle/>
            <a:p>
              <a:pPr algn="ctr"/>
              <a:r>
                <a:rPr lang="zh-CN" altLang="en-US" sz="2400">
                  <a:ea typeface="楷体_GB2312" pitchFamily="49" charset="-122"/>
                </a:rPr>
                <a:t>顾客</a:t>
              </a:r>
            </a:p>
          </p:txBody>
        </p:sp>
        <p:sp>
          <p:nvSpPr>
            <p:cNvPr id="2096" name="椭圆 2095"/>
            <p:cNvSpPr/>
            <p:nvPr/>
          </p:nvSpPr>
          <p:spPr>
            <a:xfrm>
              <a:off x="3696" y="2400"/>
              <a:ext cx="912" cy="336"/>
            </a:xfrm>
            <a:prstGeom prst="ellipse">
              <a:avLst/>
            </a:prstGeom>
            <a:solidFill>
              <a:srgbClr val="FFFFCC"/>
            </a:solidFill>
            <a:ln w="9525" cap="flat" cmpd="sng">
              <a:solidFill>
                <a:srgbClr val="545472"/>
              </a:solidFill>
              <a:prstDash val="solid"/>
              <a:headEnd type="none" w="med" len="med"/>
              <a:tailEnd type="none" w="med" len="med"/>
            </a:ln>
          </p:spPr>
          <p:txBody>
            <a:bodyPr wrap="none" anchor="ctr" anchorCtr="0"/>
            <a:lstStyle/>
            <a:p>
              <a:pPr algn="ctr"/>
              <a:r>
                <a:rPr lang="zh-CN" altLang="en-US" sz="2400">
                  <a:ea typeface="楷体_GB2312" pitchFamily="49" charset="-122"/>
                </a:rPr>
                <a:t>顾客</a:t>
              </a:r>
            </a:p>
          </p:txBody>
        </p:sp>
        <p:cxnSp>
          <p:nvCxnSpPr>
            <p:cNvPr id="2097" name="直接连接符 2096"/>
            <p:cNvCxnSpPr/>
            <p:nvPr/>
          </p:nvCxnSpPr>
          <p:spPr>
            <a:xfrm flipV="1">
              <a:off x="1248" y="1344"/>
              <a:ext cx="480" cy="480"/>
            </a:xfrm>
            <a:prstGeom prst="line">
              <a:avLst/>
            </a:prstGeom>
            <a:ln w="9525" cap="flat" cmpd="sng">
              <a:solidFill>
                <a:srgbClr val="545472"/>
              </a:solidFill>
              <a:prstDash val="solid"/>
              <a:headEnd type="none" w="med" len="med"/>
              <a:tailEnd type="arrow" w="med" len="med"/>
            </a:ln>
          </p:spPr>
        </p:cxnSp>
        <p:cxnSp>
          <p:nvCxnSpPr>
            <p:cNvPr id="2098" name="直接连接符 2097"/>
            <p:cNvCxnSpPr/>
            <p:nvPr/>
          </p:nvCxnSpPr>
          <p:spPr>
            <a:xfrm>
              <a:off x="1248" y="1824"/>
              <a:ext cx="528" cy="768"/>
            </a:xfrm>
            <a:prstGeom prst="line">
              <a:avLst/>
            </a:prstGeom>
            <a:ln w="9525" cap="flat" cmpd="sng">
              <a:solidFill>
                <a:srgbClr val="545472"/>
              </a:solidFill>
              <a:prstDash val="solid"/>
              <a:headEnd type="none" w="med" len="med"/>
              <a:tailEnd type="arrow" w="med" len="med"/>
            </a:ln>
          </p:spPr>
        </p:cxnSp>
        <p:cxnSp>
          <p:nvCxnSpPr>
            <p:cNvPr id="2099" name="直接连接符 2098"/>
            <p:cNvCxnSpPr/>
            <p:nvPr/>
          </p:nvCxnSpPr>
          <p:spPr>
            <a:xfrm>
              <a:off x="1248" y="1824"/>
              <a:ext cx="960" cy="0"/>
            </a:xfrm>
            <a:prstGeom prst="line">
              <a:avLst/>
            </a:prstGeom>
            <a:ln w="9525" cap="flat" cmpd="sng">
              <a:solidFill>
                <a:srgbClr val="545472"/>
              </a:solidFill>
              <a:prstDash val="solid"/>
              <a:headEnd type="none" w="med" len="med"/>
              <a:tailEnd type="none" w="med" len="med"/>
            </a:ln>
          </p:spPr>
        </p:cxnSp>
        <p:cxnSp>
          <p:nvCxnSpPr>
            <p:cNvPr id="2100" name="直接连接符 2099"/>
            <p:cNvCxnSpPr/>
            <p:nvPr/>
          </p:nvCxnSpPr>
          <p:spPr>
            <a:xfrm flipV="1">
              <a:off x="1248" y="1584"/>
              <a:ext cx="912" cy="240"/>
            </a:xfrm>
            <a:prstGeom prst="line">
              <a:avLst/>
            </a:prstGeom>
            <a:ln w="9525" cap="flat" cmpd="sng">
              <a:solidFill>
                <a:srgbClr val="545472"/>
              </a:solidFill>
              <a:prstDash val="solid"/>
              <a:headEnd type="none" w="med" len="med"/>
              <a:tailEnd type="none" w="med" len="med"/>
            </a:ln>
          </p:spPr>
        </p:cxnSp>
        <p:cxnSp>
          <p:nvCxnSpPr>
            <p:cNvPr id="2101" name="直接连接符 2100"/>
            <p:cNvCxnSpPr/>
            <p:nvPr/>
          </p:nvCxnSpPr>
          <p:spPr>
            <a:xfrm>
              <a:off x="1248" y="1824"/>
              <a:ext cx="912" cy="384"/>
            </a:xfrm>
            <a:prstGeom prst="line">
              <a:avLst/>
            </a:prstGeom>
            <a:ln w="9525" cap="flat" cmpd="sng">
              <a:solidFill>
                <a:srgbClr val="545472"/>
              </a:solidFill>
              <a:prstDash val="solid"/>
              <a:headEnd type="none" w="med" len="med"/>
              <a:tailEnd type="none" w="med" len="med"/>
            </a:ln>
          </p:spPr>
        </p:cxnSp>
        <p:sp>
          <p:nvSpPr>
            <p:cNvPr id="2102" name="椭圆 2101"/>
            <p:cNvSpPr/>
            <p:nvPr/>
          </p:nvSpPr>
          <p:spPr>
            <a:xfrm>
              <a:off x="2160" y="1536"/>
              <a:ext cx="48" cy="4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03" name="椭圆 2102"/>
            <p:cNvSpPr/>
            <p:nvPr/>
          </p:nvSpPr>
          <p:spPr>
            <a:xfrm>
              <a:off x="2160" y="1776"/>
              <a:ext cx="48" cy="4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04" name="椭圆 2103"/>
            <p:cNvSpPr/>
            <p:nvPr/>
          </p:nvSpPr>
          <p:spPr>
            <a:xfrm>
              <a:off x="2160" y="2208"/>
              <a:ext cx="48" cy="4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cxnSp>
          <p:nvCxnSpPr>
            <p:cNvPr id="2105" name="直接连接符 2104"/>
            <p:cNvCxnSpPr/>
            <p:nvPr/>
          </p:nvCxnSpPr>
          <p:spPr>
            <a:xfrm>
              <a:off x="2496" y="1344"/>
              <a:ext cx="1152" cy="0"/>
            </a:xfrm>
            <a:prstGeom prst="line">
              <a:avLst/>
            </a:prstGeom>
            <a:ln w="9525" cap="flat" cmpd="sng">
              <a:solidFill>
                <a:srgbClr val="545472"/>
              </a:solidFill>
              <a:prstDash val="solid"/>
              <a:headEnd type="none" w="med" len="med"/>
              <a:tailEnd type="arrow" w="med" len="med"/>
            </a:ln>
          </p:spPr>
        </p:cxnSp>
        <p:cxnSp>
          <p:nvCxnSpPr>
            <p:cNvPr id="2106" name="直接连接符 2105"/>
            <p:cNvCxnSpPr/>
            <p:nvPr/>
          </p:nvCxnSpPr>
          <p:spPr>
            <a:xfrm flipH="1">
              <a:off x="2496" y="1248"/>
              <a:ext cx="1200" cy="0"/>
            </a:xfrm>
            <a:prstGeom prst="line">
              <a:avLst/>
            </a:prstGeom>
            <a:ln w="9525" cap="rnd" cmpd="sng">
              <a:solidFill>
                <a:srgbClr val="545472"/>
              </a:solidFill>
              <a:prstDash val="sysDot"/>
              <a:headEnd type="none" w="med" len="med"/>
              <a:tailEnd type="arrow" w="med" len="med"/>
            </a:ln>
          </p:spPr>
        </p:cxnSp>
        <p:cxnSp>
          <p:nvCxnSpPr>
            <p:cNvPr id="2107" name="直接连接符 2106"/>
            <p:cNvCxnSpPr/>
            <p:nvPr/>
          </p:nvCxnSpPr>
          <p:spPr>
            <a:xfrm>
              <a:off x="2592" y="2592"/>
              <a:ext cx="1104" cy="0"/>
            </a:xfrm>
            <a:prstGeom prst="line">
              <a:avLst/>
            </a:prstGeom>
            <a:ln w="9525" cap="flat" cmpd="sng">
              <a:solidFill>
                <a:srgbClr val="545472"/>
              </a:solidFill>
              <a:prstDash val="solid"/>
              <a:headEnd type="none" w="med" len="med"/>
              <a:tailEnd type="arrow" w="med" len="med"/>
            </a:ln>
          </p:spPr>
        </p:cxnSp>
        <p:cxnSp>
          <p:nvCxnSpPr>
            <p:cNvPr id="2108" name="直接连接符 2107"/>
            <p:cNvCxnSpPr/>
            <p:nvPr/>
          </p:nvCxnSpPr>
          <p:spPr>
            <a:xfrm flipH="1">
              <a:off x="2592" y="2496"/>
              <a:ext cx="1152" cy="0"/>
            </a:xfrm>
            <a:prstGeom prst="line">
              <a:avLst/>
            </a:prstGeom>
            <a:ln w="9525" cap="rnd" cmpd="sng">
              <a:solidFill>
                <a:srgbClr val="545472"/>
              </a:solidFill>
              <a:prstDash val="sysDot"/>
              <a:headEnd type="none" w="med" len="med"/>
              <a:tailEnd type="arrow" w="med" len="med"/>
            </a:ln>
          </p:spPr>
        </p:cxnSp>
        <p:sp>
          <p:nvSpPr>
            <p:cNvPr id="2109" name="矩形 2108"/>
            <p:cNvSpPr/>
            <p:nvPr/>
          </p:nvSpPr>
          <p:spPr>
            <a:xfrm>
              <a:off x="1968" y="3120"/>
              <a:ext cx="1872" cy="288"/>
            </a:xfrm>
            <a:prstGeom prst="rect">
              <a:avLst/>
            </a:prstGeom>
            <a:noFill/>
            <a:ln w="9525">
              <a:noFill/>
            </a:ln>
          </p:spPr>
          <p:txBody>
            <a:bodyPr>
              <a:spAutoFit/>
            </a:bodyPr>
            <a:lstStyle/>
            <a:p>
              <a:pPr>
                <a:spcBef>
                  <a:spcPct val="50000"/>
                </a:spcBef>
              </a:pPr>
              <a:r>
                <a:rPr lang="zh-CN" altLang="en-US" sz="2400">
                  <a:ea typeface="楷体_GB2312" pitchFamily="49" charset="-122"/>
                </a:rPr>
                <a:t>图</a:t>
              </a:r>
              <a:r>
                <a:rPr lang="en-US" altLang="zh-CN" sz="2400">
                  <a:ea typeface="楷体_GB2312" pitchFamily="49" charset="-122"/>
                </a:rPr>
                <a:t>1  </a:t>
              </a:r>
              <a:r>
                <a:rPr lang="zh-CN" altLang="en-US" sz="2400">
                  <a:ea typeface="楷体_GB2312" pitchFamily="49" charset="-122"/>
                </a:rPr>
                <a:t>传统的销售模式</a:t>
              </a: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nvGrpSpPr>
          <p:cNvPr id="2112" name="组合 2111"/>
          <p:cNvGrpSpPr/>
          <p:nvPr/>
        </p:nvGrpSpPr>
        <p:grpSpPr>
          <a:xfrm>
            <a:off x="838200" y="1322070"/>
            <a:ext cx="7086600" cy="3352800"/>
            <a:chOff x="528" y="1104"/>
            <a:chExt cx="4464" cy="2112"/>
          </a:xfrm>
        </p:grpSpPr>
        <p:sp>
          <p:nvSpPr>
            <p:cNvPr id="2113" name="矩形 2112"/>
            <p:cNvSpPr/>
            <p:nvPr/>
          </p:nvSpPr>
          <p:spPr>
            <a:xfrm>
              <a:off x="528" y="1680"/>
              <a:ext cx="720" cy="288"/>
            </a:xfrm>
            <a:prstGeom prst="rect">
              <a:avLst/>
            </a:prstGeom>
            <a:solidFill>
              <a:srgbClr val="FFCCFF"/>
            </a:solidFill>
            <a:ln w="9525">
              <a:noFill/>
            </a:ln>
          </p:spPr>
          <p:txBody>
            <a:bodyPr>
              <a:spAutoFit/>
            </a:bodyPr>
            <a:lstStyle/>
            <a:p>
              <a:pPr>
                <a:spcBef>
                  <a:spcPct val="50000"/>
                </a:spcBef>
              </a:pPr>
              <a:r>
                <a:rPr lang="en-US" altLang="zh-CN" sz="2400">
                  <a:ea typeface="楷体_GB2312" pitchFamily="49" charset="-122"/>
                </a:rPr>
                <a:t>  </a:t>
              </a:r>
              <a:r>
                <a:rPr lang="zh-CN" altLang="en-US" sz="2400">
                  <a:ea typeface="楷体_GB2312" pitchFamily="49" charset="-122"/>
                </a:rPr>
                <a:t>工厂</a:t>
              </a:r>
            </a:p>
          </p:txBody>
        </p:sp>
        <p:sp>
          <p:nvSpPr>
            <p:cNvPr id="2114" name="矩形 2113"/>
            <p:cNvSpPr/>
            <p:nvPr/>
          </p:nvSpPr>
          <p:spPr>
            <a:xfrm>
              <a:off x="1680" y="1680"/>
              <a:ext cx="1440" cy="288"/>
            </a:xfrm>
            <a:prstGeom prst="rect">
              <a:avLst/>
            </a:prstGeom>
            <a:solidFill>
              <a:srgbClr val="FFCCFF"/>
            </a:solidFill>
            <a:ln w="9525">
              <a:noFill/>
            </a:ln>
          </p:spPr>
          <p:txBody>
            <a:bodyPr>
              <a:spAutoFit/>
            </a:bodyPr>
            <a:lstStyle/>
            <a:p>
              <a:pPr>
                <a:spcBef>
                  <a:spcPct val="50000"/>
                </a:spcBef>
              </a:pPr>
              <a:r>
                <a:rPr lang="en-US" altLang="zh-CN" sz="2400">
                  <a:ea typeface="楷体_GB2312" pitchFamily="49" charset="-122"/>
                </a:rPr>
                <a:t>  </a:t>
              </a:r>
              <a:r>
                <a:rPr lang="zh-CN" altLang="en-US" sz="2400">
                  <a:ea typeface="楷体_GB2312" pitchFamily="49" charset="-122"/>
                </a:rPr>
                <a:t>地区分销中心</a:t>
              </a:r>
            </a:p>
          </p:txBody>
        </p:sp>
        <p:sp>
          <p:nvSpPr>
            <p:cNvPr id="2115" name="矩形 2114"/>
            <p:cNvSpPr/>
            <p:nvPr/>
          </p:nvSpPr>
          <p:spPr>
            <a:xfrm>
              <a:off x="2976" y="1104"/>
              <a:ext cx="720" cy="288"/>
            </a:xfrm>
            <a:prstGeom prst="rect">
              <a:avLst/>
            </a:prstGeom>
            <a:solidFill>
              <a:srgbClr val="FFCCFF"/>
            </a:solidFill>
            <a:ln w="9525">
              <a:noFill/>
            </a:ln>
          </p:spPr>
          <p:txBody>
            <a:bodyPr>
              <a:spAutoFit/>
            </a:bodyPr>
            <a:lstStyle/>
            <a:p>
              <a:pPr>
                <a:spcBef>
                  <a:spcPct val="50000"/>
                </a:spcBef>
              </a:pPr>
              <a:r>
                <a:rPr lang="zh-CN" altLang="en-US" sz="2400">
                  <a:ea typeface="楷体_GB2312" pitchFamily="49" charset="-122"/>
                </a:rPr>
                <a:t>销售商</a:t>
              </a:r>
            </a:p>
          </p:txBody>
        </p:sp>
        <p:sp>
          <p:nvSpPr>
            <p:cNvPr id="2116" name="矩形 2115"/>
            <p:cNvSpPr/>
            <p:nvPr/>
          </p:nvSpPr>
          <p:spPr>
            <a:xfrm>
              <a:off x="3024" y="2304"/>
              <a:ext cx="720" cy="288"/>
            </a:xfrm>
            <a:prstGeom prst="rect">
              <a:avLst/>
            </a:prstGeom>
            <a:solidFill>
              <a:srgbClr val="FFCCFF"/>
            </a:solidFill>
            <a:ln w="9525">
              <a:noFill/>
            </a:ln>
          </p:spPr>
          <p:txBody>
            <a:bodyPr>
              <a:spAutoFit/>
            </a:bodyPr>
            <a:lstStyle/>
            <a:p>
              <a:pPr>
                <a:spcBef>
                  <a:spcPct val="50000"/>
                </a:spcBef>
              </a:pPr>
              <a:r>
                <a:rPr lang="zh-CN" altLang="en-US" sz="2400">
                  <a:ea typeface="楷体_GB2312" pitchFamily="49" charset="-122"/>
                </a:rPr>
                <a:t>销售商</a:t>
              </a:r>
            </a:p>
          </p:txBody>
        </p:sp>
        <p:sp>
          <p:nvSpPr>
            <p:cNvPr id="2117" name="椭圆 2116"/>
            <p:cNvSpPr/>
            <p:nvPr/>
          </p:nvSpPr>
          <p:spPr>
            <a:xfrm>
              <a:off x="4176" y="1296"/>
              <a:ext cx="816" cy="336"/>
            </a:xfrm>
            <a:prstGeom prst="ellipse">
              <a:avLst/>
            </a:prstGeom>
            <a:solidFill>
              <a:srgbClr val="A7CCD9"/>
            </a:solidFill>
            <a:ln w="9525" cap="flat" cmpd="sng">
              <a:solidFill>
                <a:srgbClr val="545472"/>
              </a:solidFill>
              <a:prstDash val="solid"/>
              <a:headEnd type="none" w="med" len="med"/>
              <a:tailEnd type="none" w="med" len="med"/>
            </a:ln>
          </p:spPr>
          <p:txBody>
            <a:bodyPr wrap="none" anchor="ctr" anchorCtr="0"/>
            <a:lstStyle/>
            <a:p>
              <a:pPr algn="ctr"/>
              <a:r>
                <a:rPr lang="zh-CN" altLang="en-US" sz="2400">
                  <a:ea typeface="楷体_GB2312" pitchFamily="49" charset="-122"/>
                </a:rPr>
                <a:t>顾客</a:t>
              </a:r>
            </a:p>
          </p:txBody>
        </p:sp>
        <p:sp>
          <p:nvSpPr>
            <p:cNvPr id="2118" name="椭圆 2117"/>
            <p:cNvSpPr/>
            <p:nvPr/>
          </p:nvSpPr>
          <p:spPr>
            <a:xfrm>
              <a:off x="4176" y="1824"/>
              <a:ext cx="816" cy="336"/>
            </a:xfrm>
            <a:prstGeom prst="ellipse">
              <a:avLst/>
            </a:prstGeom>
            <a:solidFill>
              <a:srgbClr val="A7CCD9"/>
            </a:solidFill>
            <a:ln w="9525" cap="flat" cmpd="sng">
              <a:solidFill>
                <a:srgbClr val="545472"/>
              </a:solidFill>
              <a:prstDash val="solid"/>
              <a:headEnd type="none" w="med" len="med"/>
              <a:tailEnd type="none" w="med" len="med"/>
            </a:ln>
          </p:spPr>
          <p:txBody>
            <a:bodyPr wrap="none" anchor="ctr" anchorCtr="0"/>
            <a:lstStyle/>
            <a:p>
              <a:pPr algn="ctr"/>
              <a:r>
                <a:rPr lang="zh-CN" altLang="en-US" sz="2400">
                  <a:ea typeface="楷体_GB2312" pitchFamily="49" charset="-122"/>
                </a:rPr>
                <a:t>顾客</a:t>
              </a:r>
            </a:p>
          </p:txBody>
        </p:sp>
        <p:cxnSp>
          <p:nvCxnSpPr>
            <p:cNvPr id="2119" name="直接连接符 2118"/>
            <p:cNvCxnSpPr/>
            <p:nvPr/>
          </p:nvCxnSpPr>
          <p:spPr>
            <a:xfrm>
              <a:off x="1200" y="1872"/>
              <a:ext cx="480" cy="0"/>
            </a:xfrm>
            <a:prstGeom prst="line">
              <a:avLst/>
            </a:prstGeom>
            <a:ln w="9525" cap="flat" cmpd="sng">
              <a:solidFill>
                <a:srgbClr val="545472"/>
              </a:solidFill>
              <a:prstDash val="solid"/>
              <a:headEnd type="none" w="med" len="med"/>
              <a:tailEnd type="arrow" w="med" len="med"/>
            </a:ln>
          </p:spPr>
        </p:cxnSp>
        <p:cxnSp>
          <p:nvCxnSpPr>
            <p:cNvPr id="2120" name="直接连接符 2119"/>
            <p:cNvCxnSpPr/>
            <p:nvPr/>
          </p:nvCxnSpPr>
          <p:spPr>
            <a:xfrm flipH="1">
              <a:off x="1248" y="1728"/>
              <a:ext cx="432" cy="0"/>
            </a:xfrm>
            <a:prstGeom prst="line">
              <a:avLst/>
            </a:prstGeom>
            <a:ln w="9525" cap="rnd" cmpd="sng">
              <a:solidFill>
                <a:srgbClr val="545472"/>
              </a:solidFill>
              <a:prstDash val="sysDot"/>
              <a:headEnd type="none" w="med" len="med"/>
              <a:tailEnd type="arrow" w="med" len="med"/>
            </a:ln>
          </p:spPr>
        </p:cxnSp>
        <p:cxnSp>
          <p:nvCxnSpPr>
            <p:cNvPr id="2121" name="直接连接符 2120"/>
            <p:cNvCxnSpPr/>
            <p:nvPr/>
          </p:nvCxnSpPr>
          <p:spPr>
            <a:xfrm flipH="1">
              <a:off x="2352" y="1152"/>
              <a:ext cx="624" cy="528"/>
            </a:xfrm>
            <a:prstGeom prst="line">
              <a:avLst/>
            </a:prstGeom>
            <a:ln w="9525" cap="flat" cmpd="sng">
              <a:solidFill>
                <a:srgbClr val="545472"/>
              </a:solidFill>
              <a:prstDash val="solid"/>
              <a:headEnd type="none" w="med" len="med"/>
              <a:tailEnd type="arrow" w="med" len="med"/>
            </a:ln>
          </p:spPr>
        </p:cxnSp>
        <p:cxnSp>
          <p:nvCxnSpPr>
            <p:cNvPr id="2122" name="直接连接符 2121"/>
            <p:cNvCxnSpPr/>
            <p:nvPr/>
          </p:nvCxnSpPr>
          <p:spPr>
            <a:xfrm flipH="1" flipV="1">
              <a:off x="2352" y="1968"/>
              <a:ext cx="672" cy="528"/>
            </a:xfrm>
            <a:prstGeom prst="line">
              <a:avLst/>
            </a:prstGeom>
            <a:ln w="9525" cap="flat" cmpd="sng">
              <a:solidFill>
                <a:srgbClr val="545472"/>
              </a:solidFill>
              <a:prstDash val="solid"/>
              <a:headEnd type="none" w="med" len="med"/>
              <a:tailEnd type="arrow" w="med" len="med"/>
            </a:ln>
          </p:spPr>
        </p:cxnSp>
        <p:cxnSp>
          <p:nvCxnSpPr>
            <p:cNvPr id="2123" name="直接连接符 2122"/>
            <p:cNvCxnSpPr/>
            <p:nvPr/>
          </p:nvCxnSpPr>
          <p:spPr>
            <a:xfrm flipV="1">
              <a:off x="3120" y="1488"/>
              <a:ext cx="1056" cy="288"/>
            </a:xfrm>
            <a:prstGeom prst="line">
              <a:avLst/>
            </a:prstGeom>
            <a:ln w="9525" cap="flat" cmpd="sng">
              <a:solidFill>
                <a:srgbClr val="545472"/>
              </a:solidFill>
              <a:prstDash val="solid"/>
              <a:headEnd type="none" w="med" len="med"/>
              <a:tailEnd type="arrow" w="med" len="med"/>
            </a:ln>
          </p:spPr>
        </p:cxnSp>
        <p:cxnSp>
          <p:nvCxnSpPr>
            <p:cNvPr id="2124" name="直接连接符 2123"/>
            <p:cNvCxnSpPr/>
            <p:nvPr/>
          </p:nvCxnSpPr>
          <p:spPr>
            <a:xfrm>
              <a:off x="3120" y="1776"/>
              <a:ext cx="1008" cy="192"/>
            </a:xfrm>
            <a:prstGeom prst="line">
              <a:avLst/>
            </a:prstGeom>
            <a:ln w="9525" cap="flat" cmpd="sng">
              <a:solidFill>
                <a:srgbClr val="545472"/>
              </a:solidFill>
              <a:prstDash val="solid"/>
              <a:headEnd type="none" w="med" len="med"/>
              <a:tailEnd type="arrow" w="med" len="med"/>
            </a:ln>
          </p:spPr>
        </p:cxnSp>
        <p:cxnSp>
          <p:nvCxnSpPr>
            <p:cNvPr id="2125" name="直接连接符 2124"/>
            <p:cNvCxnSpPr/>
            <p:nvPr/>
          </p:nvCxnSpPr>
          <p:spPr>
            <a:xfrm flipH="1" flipV="1">
              <a:off x="3696" y="1248"/>
              <a:ext cx="528" cy="96"/>
            </a:xfrm>
            <a:prstGeom prst="line">
              <a:avLst/>
            </a:prstGeom>
            <a:ln w="9525" cap="rnd" cmpd="sng">
              <a:solidFill>
                <a:srgbClr val="545472"/>
              </a:solidFill>
              <a:prstDash val="sysDot"/>
              <a:headEnd type="none" w="med" len="med"/>
              <a:tailEnd type="arrow" w="med" len="med"/>
            </a:ln>
          </p:spPr>
        </p:cxnSp>
        <p:cxnSp>
          <p:nvCxnSpPr>
            <p:cNvPr id="2126" name="直接连接符 2125"/>
            <p:cNvCxnSpPr/>
            <p:nvPr/>
          </p:nvCxnSpPr>
          <p:spPr>
            <a:xfrm flipH="1">
              <a:off x="3744" y="2064"/>
              <a:ext cx="480" cy="384"/>
            </a:xfrm>
            <a:prstGeom prst="line">
              <a:avLst/>
            </a:prstGeom>
            <a:ln w="9525" cap="rnd" cmpd="sng">
              <a:solidFill>
                <a:srgbClr val="545472"/>
              </a:solidFill>
              <a:prstDash val="sysDot"/>
              <a:headEnd type="none" w="med" len="med"/>
              <a:tailEnd type="arrow" w="med" len="med"/>
            </a:ln>
          </p:spPr>
        </p:cxnSp>
        <p:sp>
          <p:nvSpPr>
            <p:cNvPr id="2127" name="矩形 2126"/>
            <p:cNvSpPr/>
            <p:nvPr/>
          </p:nvSpPr>
          <p:spPr>
            <a:xfrm>
              <a:off x="1536" y="2928"/>
              <a:ext cx="2832" cy="288"/>
            </a:xfrm>
            <a:prstGeom prst="rect">
              <a:avLst/>
            </a:prstGeom>
            <a:noFill/>
            <a:ln w="9525">
              <a:noFill/>
            </a:ln>
          </p:spPr>
          <p:txBody>
            <a:bodyPr>
              <a:spAutoFit/>
            </a:bodyPr>
            <a:lstStyle/>
            <a:p>
              <a:pPr>
                <a:spcBef>
                  <a:spcPct val="50000"/>
                </a:spcBef>
              </a:pPr>
              <a:r>
                <a:rPr lang="zh-CN" altLang="en-US" sz="2400">
                  <a:ea typeface="楷体_GB2312" pitchFamily="49" charset="-122"/>
                </a:rPr>
                <a:t>图</a:t>
              </a:r>
              <a:r>
                <a:rPr lang="en-US" altLang="zh-CN" sz="2400">
                  <a:ea typeface="楷体_GB2312" pitchFamily="49" charset="-122"/>
                </a:rPr>
                <a:t>2  </a:t>
              </a:r>
              <a:r>
                <a:rPr lang="zh-CN" altLang="en-US" sz="2400">
                  <a:ea typeface="楷体_GB2312" pitchFamily="49" charset="-122"/>
                </a:rPr>
                <a:t>有地区分销中心的销售模式</a:t>
              </a: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nvGrpSpPr>
          <p:cNvPr id="2130" name="组合 2129"/>
          <p:cNvGrpSpPr/>
          <p:nvPr/>
        </p:nvGrpSpPr>
        <p:grpSpPr>
          <a:xfrm>
            <a:off x="381000" y="1245870"/>
            <a:ext cx="8534400" cy="3657600"/>
            <a:chOff x="240" y="1056"/>
            <a:chExt cx="5376" cy="2304"/>
          </a:xfrm>
        </p:grpSpPr>
        <p:sp>
          <p:nvSpPr>
            <p:cNvPr id="2131" name="椭圆 2130"/>
            <p:cNvSpPr/>
            <p:nvPr/>
          </p:nvSpPr>
          <p:spPr>
            <a:xfrm>
              <a:off x="336" y="1056"/>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2" name="椭圆 2131"/>
            <p:cNvSpPr/>
            <p:nvPr/>
          </p:nvSpPr>
          <p:spPr>
            <a:xfrm>
              <a:off x="336" y="2160"/>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3" name="椭圆 2132"/>
            <p:cNvSpPr/>
            <p:nvPr/>
          </p:nvSpPr>
          <p:spPr>
            <a:xfrm>
              <a:off x="4704" y="2112"/>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4" name="椭圆 2133"/>
            <p:cNvSpPr/>
            <p:nvPr/>
          </p:nvSpPr>
          <p:spPr>
            <a:xfrm>
              <a:off x="4656" y="1056"/>
              <a:ext cx="768" cy="288"/>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5" name="椭圆 2134"/>
            <p:cNvSpPr/>
            <p:nvPr/>
          </p:nvSpPr>
          <p:spPr>
            <a:xfrm>
              <a:off x="2352" y="1536"/>
              <a:ext cx="1056" cy="480"/>
            </a:xfrm>
            <a:prstGeom prst="ellipse">
              <a:avLst/>
            </a:prstGeom>
            <a:solidFill>
              <a:srgbClr val="A7CCD9"/>
            </a:solidFill>
            <a:ln w="9525" cap="flat" cmpd="sng">
              <a:solidFill>
                <a:srgbClr val="545472"/>
              </a:solidFill>
              <a:prstDash val="solid"/>
              <a:headEnd type="none" w="med" len="med"/>
              <a:tailEnd type="none" w="med" len="med"/>
            </a:ln>
          </p:spPr>
          <p:txBody>
            <a:bodyPr/>
            <a:lstStyle/>
            <a:p>
              <a:endParaRPr lang="zh-CN" altLang="en-US"/>
            </a:p>
          </p:txBody>
        </p:sp>
        <p:sp>
          <p:nvSpPr>
            <p:cNvPr id="2136" name="流程图: 磁盘 2135"/>
            <p:cNvSpPr/>
            <p:nvPr/>
          </p:nvSpPr>
          <p:spPr>
            <a:xfrm>
              <a:off x="1296" y="1296"/>
              <a:ext cx="816" cy="1008"/>
            </a:xfrm>
            <a:prstGeom prst="flowChartMagneticDisk">
              <a:avLst/>
            </a:prstGeom>
            <a:solidFill>
              <a:srgbClr val="FFCCFF"/>
            </a:solidFill>
            <a:ln w="9525" cap="flat" cmpd="sng">
              <a:solidFill>
                <a:srgbClr val="545472"/>
              </a:solidFill>
              <a:prstDash val="solid"/>
              <a:headEnd type="none" w="med" len="med"/>
              <a:tailEnd type="none" w="med" len="med"/>
            </a:ln>
          </p:spPr>
          <p:txBody>
            <a:bodyPr wrap="none" anchor="ctr" anchorCtr="0"/>
            <a:lstStyle/>
            <a:p>
              <a:pPr algn="ctr"/>
              <a:r>
                <a:rPr lang="zh-CN" altLang="en-US" sz="2400">
                  <a:solidFill>
                    <a:srgbClr val="FF0066"/>
                  </a:solidFill>
                  <a:ea typeface="楷体_GB2312" pitchFamily="49" charset="-122"/>
                </a:rPr>
                <a:t>原材料</a:t>
              </a:r>
            </a:p>
            <a:p>
              <a:pPr algn="ctr"/>
              <a:r>
                <a:rPr lang="zh-CN" altLang="en-US" sz="2400">
                  <a:solidFill>
                    <a:srgbClr val="FF0066"/>
                  </a:solidFill>
                  <a:ea typeface="楷体_GB2312" pitchFamily="49" charset="-122"/>
                </a:rPr>
                <a:t>联合库存</a:t>
              </a:r>
            </a:p>
          </p:txBody>
        </p:sp>
        <p:sp>
          <p:nvSpPr>
            <p:cNvPr id="2137" name="流程图: 磁盘 2136"/>
            <p:cNvSpPr/>
            <p:nvPr/>
          </p:nvSpPr>
          <p:spPr>
            <a:xfrm>
              <a:off x="3600" y="1296"/>
              <a:ext cx="816" cy="1008"/>
            </a:xfrm>
            <a:prstGeom prst="flowChartMagneticDisk">
              <a:avLst/>
            </a:prstGeom>
            <a:solidFill>
              <a:srgbClr val="FFCCFF"/>
            </a:solidFill>
            <a:ln w="9525" cap="flat" cmpd="sng">
              <a:solidFill>
                <a:srgbClr val="545472"/>
              </a:solidFill>
              <a:prstDash val="solid"/>
              <a:headEnd type="none" w="med" len="med"/>
              <a:tailEnd type="none" w="med" len="med"/>
            </a:ln>
          </p:spPr>
          <p:txBody>
            <a:bodyPr wrap="none" anchor="ctr" anchorCtr="0"/>
            <a:lstStyle/>
            <a:p>
              <a:pPr algn="ctr"/>
              <a:r>
                <a:rPr lang="zh-CN" altLang="en-US" sz="2400">
                  <a:solidFill>
                    <a:srgbClr val="FF0066"/>
                  </a:solidFill>
                  <a:ea typeface="楷体_GB2312" pitchFamily="49" charset="-122"/>
                </a:rPr>
                <a:t>产销</a:t>
              </a:r>
            </a:p>
            <a:p>
              <a:pPr algn="ctr"/>
              <a:r>
                <a:rPr lang="zh-CN" altLang="en-US" sz="2400">
                  <a:solidFill>
                    <a:srgbClr val="FF0066"/>
                  </a:solidFill>
                  <a:ea typeface="楷体_GB2312" pitchFamily="49" charset="-122"/>
                </a:rPr>
                <a:t>联合库存</a:t>
              </a:r>
            </a:p>
          </p:txBody>
        </p:sp>
        <p:cxnSp>
          <p:nvCxnSpPr>
            <p:cNvPr id="2138" name="直接连接符 2137"/>
            <p:cNvCxnSpPr/>
            <p:nvPr/>
          </p:nvCxnSpPr>
          <p:spPr>
            <a:xfrm>
              <a:off x="720" y="1344"/>
              <a:ext cx="0" cy="816"/>
            </a:xfrm>
            <a:prstGeom prst="line">
              <a:avLst/>
            </a:prstGeom>
            <a:ln w="9525" cap="flat" cmpd="sng">
              <a:solidFill>
                <a:srgbClr val="545472"/>
              </a:solidFill>
              <a:prstDash val="solid"/>
              <a:headEnd type="none" w="med" len="med"/>
              <a:tailEnd type="none" w="med" len="med"/>
            </a:ln>
          </p:spPr>
        </p:cxnSp>
        <p:cxnSp>
          <p:nvCxnSpPr>
            <p:cNvPr id="2139" name="直接连接符 2138"/>
            <p:cNvCxnSpPr/>
            <p:nvPr/>
          </p:nvCxnSpPr>
          <p:spPr>
            <a:xfrm flipV="1">
              <a:off x="1104" y="2064"/>
              <a:ext cx="192" cy="192"/>
            </a:xfrm>
            <a:prstGeom prst="line">
              <a:avLst/>
            </a:prstGeom>
            <a:ln w="9525" cap="flat" cmpd="sng">
              <a:solidFill>
                <a:srgbClr val="FF0066"/>
              </a:solidFill>
              <a:prstDash val="solid"/>
              <a:headEnd type="none" w="med" len="med"/>
              <a:tailEnd type="triangle" w="med" len="med"/>
            </a:ln>
          </p:spPr>
        </p:cxnSp>
        <p:cxnSp>
          <p:nvCxnSpPr>
            <p:cNvPr id="2140" name="直接连接符 2139"/>
            <p:cNvCxnSpPr/>
            <p:nvPr/>
          </p:nvCxnSpPr>
          <p:spPr>
            <a:xfrm>
              <a:off x="1056" y="1296"/>
              <a:ext cx="240" cy="336"/>
            </a:xfrm>
            <a:prstGeom prst="line">
              <a:avLst/>
            </a:prstGeom>
            <a:ln w="9525" cap="flat" cmpd="sng">
              <a:solidFill>
                <a:srgbClr val="FF0066"/>
              </a:solidFill>
              <a:prstDash val="solid"/>
              <a:headEnd type="none" w="med" len="med"/>
              <a:tailEnd type="triangle" w="med" len="med"/>
            </a:ln>
          </p:spPr>
        </p:cxnSp>
        <p:cxnSp>
          <p:nvCxnSpPr>
            <p:cNvPr id="2141" name="直接连接符 2140"/>
            <p:cNvCxnSpPr/>
            <p:nvPr/>
          </p:nvCxnSpPr>
          <p:spPr>
            <a:xfrm>
              <a:off x="2112" y="1776"/>
              <a:ext cx="240" cy="0"/>
            </a:xfrm>
            <a:prstGeom prst="line">
              <a:avLst/>
            </a:prstGeom>
            <a:ln w="9525" cap="flat" cmpd="sng">
              <a:solidFill>
                <a:srgbClr val="FF0066"/>
              </a:solidFill>
              <a:prstDash val="solid"/>
              <a:headEnd type="none" w="med" len="med"/>
              <a:tailEnd type="triangle" w="med" len="med"/>
            </a:ln>
          </p:spPr>
        </p:cxnSp>
        <p:cxnSp>
          <p:nvCxnSpPr>
            <p:cNvPr id="2142" name="直接连接符 2141"/>
            <p:cNvCxnSpPr/>
            <p:nvPr/>
          </p:nvCxnSpPr>
          <p:spPr>
            <a:xfrm>
              <a:off x="3408" y="1776"/>
              <a:ext cx="192" cy="0"/>
            </a:xfrm>
            <a:prstGeom prst="line">
              <a:avLst/>
            </a:prstGeom>
            <a:ln w="9525" cap="flat" cmpd="sng">
              <a:solidFill>
                <a:srgbClr val="FF0066"/>
              </a:solidFill>
              <a:prstDash val="solid"/>
              <a:headEnd type="none" w="med" len="med"/>
              <a:tailEnd type="triangle" w="med" len="med"/>
            </a:ln>
          </p:spPr>
        </p:cxnSp>
        <p:cxnSp>
          <p:nvCxnSpPr>
            <p:cNvPr id="2143" name="直接连接符 2142"/>
            <p:cNvCxnSpPr/>
            <p:nvPr/>
          </p:nvCxnSpPr>
          <p:spPr>
            <a:xfrm flipV="1">
              <a:off x="4416" y="1296"/>
              <a:ext cx="336" cy="336"/>
            </a:xfrm>
            <a:prstGeom prst="line">
              <a:avLst/>
            </a:prstGeom>
            <a:ln w="9525" cap="flat" cmpd="sng">
              <a:solidFill>
                <a:srgbClr val="FF0066"/>
              </a:solidFill>
              <a:prstDash val="solid"/>
              <a:headEnd type="none" w="med" len="med"/>
              <a:tailEnd type="triangle" w="med" len="med"/>
            </a:ln>
          </p:spPr>
        </p:cxnSp>
        <p:sp>
          <p:nvSpPr>
            <p:cNvPr id="2144" name="矩形 2143"/>
            <p:cNvSpPr/>
            <p:nvPr/>
          </p:nvSpPr>
          <p:spPr>
            <a:xfrm>
              <a:off x="240" y="2592"/>
              <a:ext cx="1104" cy="288"/>
            </a:xfrm>
            <a:prstGeom prst="rect">
              <a:avLst/>
            </a:prstGeom>
            <a:noFill/>
            <a:ln w="9525">
              <a:noFill/>
            </a:ln>
          </p:spPr>
          <p:txBody>
            <a:bodyPr>
              <a:spAutoFit/>
            </a:bodyPr>
            <a:lstStyle/>
            <a:p>
              <a:pPr>
                <a:spcBef>
                  <a:spcPct val="50000"/>
                </a:spcBef>
              </a:pPr>
              <a:r>
                <a:rPr lang="zh-CN" altLang="en-US" sz="2400" b="1">
                  <a:ea typeface="楷体_GB2312" pitchFamily="49" charset="-122"/>
                </a:rPr>
                <a:t>供应商库存</a:t>
              </a:r>
            </a:p>
          </p:txBody>
        </p:sp>
        <p:sp>
          <p:nvSpPr>
            <p:cNvPr id="2145" name="矩形 2144"/>
            <p:cNvSpPr/>
            <p:nvPr/>
          </p:nvSpPr>
          <p:spPr>
            <a:xfrm>
              <a:off x="2400" y="2592"/>
              <a:ext cx="1104" cy="288"/>
            </a:xfrm>
            <a:prstGeom prst="rect">
              <a:avLst/>
            </a:prstGeom>
            <a:noFill/>
            <a:ln w="9525">
              <a:noFill/>
            </a:ln>
          </p:spPr>
          <p:txBody>
            <a:bodyPr>
              <a:spAutoFit/>
            </a:bodyPr>
            <a:lstStyle/>
            <a:p>
              <a:pPr>
                <a:spcBef>
                  <a:spcPct val="50000"/>
                </a:spcBef>
              </a:pPr>
              <a:r>
                <a:rPr lang="zh-CN" altLang="en-US" sz="2400" b="1">
                  <a:ea typeface="楷体_GB2312" pitchFamily="49" charset="-122"/>
                </a:rPr>
                <a:t>制造商库存</a:t>
              </a:r>
            </a:p>
          </p:txBody>
        </p:sp>
        <p:sp>
          <p:nvSpPr>
            <p:cNvPr id="2146" name="矩形 2145"/>
            <p:cNvSpPr/>
            <p:nvPr/>
          </p:nvSpPr>
          <p:spPr>
            <a:xfrm>
              <a:off x="4512" y="2592"/>
              <a:ext cx="1104" cy="288"/>
            </a:xfrm>
            <a:prstGeom prst="rect">
              <a:avLst/>
            </a:prstGeom>
            <a:noFill/>
            <a:ln w="9525">
              <a:noFill/>
            </a:ln>
          </p:spPr>
          <p:txBody>
            <a:bodyPr>
              <a:spAutoFit/>
            </a:bodyPr>
            <a:lstStyle/>
            <a:p>
              <a:pPr>
                <a:spcBef>
                  <a:spcPct val="50000"/>
                </a:spcBef>
              </a:pPr>
              <a:r>
                <a:rPr lang="zh-CN" altLang="en-US" sz="2400" b="1">
                  <a:ea typeface="楷体_GB2312" pitchFamily="49" charset="-122"/>
                </a:rPr>
                <a:t>分销商库存</a:t>
              </a:r>
            </a:p>
          </p:txBody>
        </p:sp>
        <p:cxnSp>
          <p:nvCxnSpPr>
            <p:cNvPr id="2147" name="直接连接符 2146"/>
            <p:cNvCxnSpPr/>
            <p:nvPr/>
          </p:nvCxnSpPr>
          <p:spPr>
            <a:xfrm>
              <a:off x="4416" y="1920"/>
              <a:ext cx="384" cy="240"/>
            </a:xfrm>
            <a:prstGeom prst="line">
              <a:avLst/>
            </a:prstGeom>
            <a:ln w="9525" cap="flat" cmpd="sng">
              <a:solidFill>
                <a:srgbClr val="FF0066"/>
              </a:solidFill>
              <a:prstDash val="solid"/>
              <a:headEnd type="none" w="med" len="med"/>
              <a:tailEnd type="triangle" w="med" len="med"/>
            </a:ln>
          </p:spPr>
        </p:cxnSp>
        <p:sp>
          <p:nvSpPr>
            <p:cNvPr id="2148" name="矩形 2147"/>
            <p:cNvSpPr/>
            <p:nvPr/>
          </p:nvSpPr>
          <p:spPr>
            <a:xfrm>
              <a:off x="2016" y="3072"/>
              <a:ext cx="2112" cy="288"/>
            </a:xfrm>
            <a:prstGeom prst="rect">
              <a:avLst/>
            </a:prstGeom>
            <a:noFill/>
            <a:ln w="9525">
              <a:noFill/>
            </a:ln>
          </p:spPr>
          <p:txBody>
            <a:bodyPr>
              <a:spAutoFit/>
            </a:bodyPr>
            <a:lstStyle/>
            <a:p>
              <a:pPr>
                <a:spcBef>
                  <a:spcPct val="50000"/>
                </a:spcBef>
              </a:pPr>
              <a:r>
                <a:rPr lang="zh-CN" altLang="en-US" sz="2400">
                  <a:ea typeface="宋体" panose="02010600030101010101" pitchFamily="2" charset="-122"/>
                </a:rPr>
                <a:t>图</a:t>
              </a:r>
              <a:r>
                <a:rPr lang="en-US" altLang="zh-CN" sz="2400">
                  <a:ea typeface="宋体" panose="02010600030101010101" pitchFamily="2" charset="-122"/>
                </a:rPr>
                <a:t>3  </a:t>
              </a:r>
              <a:r>
                <a:rPr lang="zh-CN" altLang="en-US" sz="2400">
                  <a:ea typeface="宋体" panose="02010600030101010101" pitchFamily="2" charset="-122"/>
                </a:rPr>
                <a:t>联合库存管理模型</a:t>
              </a: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九</a:t>
              </a:r>
              <a:r>
                <a:rPr lang="zh-CN" altLang="en-US" b="1" dirty="0" smtClean="0">
                  <a:solidFill>
                    <a:srgbClr val="0474B6"/>
                  </a:solidFill>
                  <a:latin typeface="微软雅黑" panose="020B0503020204020204" pitchFamily="34" charset="-122"/>
                  <a:ea typeface="微软雅黑" panose="020B0503020204020204" pitchFamily="34" charset="-122"/>
                  <a:sym typeface="+mn-ea"/>
                </a:rPr>
                <a:t>、</a:t>
              </a:r>
              <a:r>
                <a:rPr lang="zh-CN" altLang="en-US" b="1" dirty="0">
                  <a:solidFill>
                    <a:srgbClr val="0474B6"/>
                  </a:solidFill>
                  <a:latin typeface="微软雅黑" panose="020B0503020204020204" pitchFamily="34" charset="-122"/>
                  <a:ea typeface="微软雅黑" panose="020B0503020204020204" pitchFamily="34" charset="-122"/>
                  <a:sym typeface="+mn-ea"/>
                </a:rPr>
                <a:t>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51" name="文本占位符 2150"/>
          <p:cNvSpPr>
            <a:spLocks noGrp="1"/>
          </p:cNvSpPr>
          <p:nvPr>
            <p:ph type="body" idx="4294967295"/>
          </p:nvPr>
        </p:nvSpPr>
        <p:spPr>
          <a:xfrm>
            <a:off x="470535" y="954405"/>
            <a:ext cx="7772400" cy="3962400"/>
          </a:xfrm>
        </p:spPr>
        <p:txBody>
          <a:bodyPr>
            <a:normAutofit/>
          </a:bodyPr>
          <a:lstStyle/>
          <a:p>
            <a:r>
              <a:rPr lang="zh-CN" altLang="en-US" sz="2800" dirty="0">
                <a:solidFill>
                  <a:schemeClr val="tx2"/>
                </a:solidFill>
                <a:latin typeface="宋体" panose="02010600030101010101" pitchFamily="2" charset="-122"/>
              </a:rPr>
              <a:t>联合库存管理（</a:t>
            </a:r>
            <a:r>
              <a:rPr lang="en-US" altLang="zh-CN" sz="2800" dirty="0">
                <a:solidFill>
                  <a:schemeClr val="tx2"/>
                </a:solidFill>
                <a:latin typeface="宋体" panose="02010600030101010101" pitchFamily="2" charset="-122"/>
              </a:rPr>
              <a:t>JMI</a:t>
            </a:r>
            <a:r>
              <a:rPr lang="zh-CN" altLang="en-US" sz="2800" dirty="0">
                <a:solidFill>
                  <a:schemeClr val="tx2"/>
                </a:solidFill>
                <a:latin typeface="宋体" panose="02010600030101010101" pitchFamily="2" charset="-122"/>
              </a:rPr>
              <a:t>）的</a:t>
            </a:r>
            <a:r>
              <a:rPr lang="zh-CN" altLang="en-US" sz="2800" dirty="0" smtClean="0">
                <a:solidFill>
                  <a:schemeClr val="tx2"/>
                </a:solidFill>
                <a:latin typeface="宋体" panose="02010600030101010101" pitchFamily="2" charset="-122"/>
              </a:rPr>
              <a:t>优点</a:t>
            </a:r>
            <a:endParaRPr lang="zh-CN" altLang="en-US" sz="2800" dirty="0">
              <a:solidFill>
                <a:schemeClr val="tx2"/>
              </a:solidFill>
              <a:latin typeface="宋体" panose="02010600030101010101" pitchFamily="2" charset="-122"/>
            </a:endParaRPr>
          </a:p>
          <a:p>
            <a:pPr>
              <a:buClr>
                <a:srgbClr val="FF0066"/>
              </a:buClr>
              <a:buFont typeface="Wingdings" panose="05000000000000000000" pitchFamily="2" charset="2"/>
              <a:buChar char="v"/>
            </a:pPr>
            <a:r>
              <a:rPr lang="zh-CN" altLang="en-US" sz="1800" dirty="0">
                <a:solidFill>
                  <a:schemeClr val="tx2"/>
                </a:solidFill>
                <a:ea typeface="楷体_GB2312" pitchFamily="49" charset="-122"/>
              </a:rPr>
              <a:t>为实现供应链的同步化提供了条件和保证</a:t>
            </a:r>
          </a:p>
          <a:p>
            <a:pPr>
              <a:buClr>
                <a:srgbClr val="FF0066"/>
              </a:buClr>
              <a:buFont typeface="Wingdings" panose="05000000000000000000" pitchFamily="2" charset="2"/>
              <a:buChar char="v"/>
            </a:pPr>
            <a:r>
              <a:rPr lang="zh-CN" altLang="en-US" sz="1800" dirty="0">
                <a:solidFill>
                  <a:schemeClr val="tx2"/>
                </a:solidFill>
                <a:ea typeface="楷体_GB2312" pitchFamily="49" charset="-122"/>
              </a:rPr>
              <a:t>减少了供应链中的需求扭曲现象，降低了诸多不确定性因素的影响，提高了供应链的稳定性。</a:t>
            </a:r>
          </a:p>
          <a:p>
            <a:pPr>
              <a:buClr>
                <a:srgbClr val="FF0066"/>
              </a:buClr>
              <a:buFont typeface="Wingdings" panose="05000000000000000000" pitchFamily="2" charset="2"/>
              <a:buChar char="v"/>
            </a:pPr>
            <a:r>
              <a:rPr lang="zh-CN" altLang="en-US" sz="1800" dirty="0">
                <a:solidFill>
                  <a:schemeClr val="tx2"/>
                </a:solidFill>
                <a:ea typeface="楷体_GB2312" pitchFamily="49" charset="-122"/>
              </a:rPr>
              <a:t>库存作为供需双方的信息交流和协调的纽带，可以暴露供应链管理中的缺陷，为改进供应链管理水平提供了依据。</a:t>
            </a:r>
          </a:p>
          <a:p>
            <a:pPr>
              <a:buClr>
                <a:srgbClr val="FF0066"/>
              </a:buClr>
              <a:buFont typeface="Wingdings" panose="05000000000000000000" pitchFamily="2" charset="2"/>
              <a:buChar char="v"/>
            </a:pPr>
            <a:r>
              <a:rPr lang="zh-CN" altLang="en-US" sz="1800" dirty="0">
                <a:solidFill>
                  <a:schemeClr val="tx2"/>
                </a:solidFill>
                <a:ea typeface="楷体_GB2312" pitchFamily="49" charset="-122"/>
                <a:sym typeface="+mn-ea"/>
              </a:rPr>
              <a:t>为零库存管理、</a:t>
            </a:r>
            <a:r>
              <a:rPr lang="en-US" altLang="zh-CN" sz="1800" dirty="0">
                <a:solidFill>
                  <a:schemeClr val="tx2"/>
                </a:solidFill>
                <a:ea typeface="楷体_GB2312" pitchFamily="49" charset="-122"/>
                <a:sym typeface="+mn-ea"/>
              </a:rPr>
              <a:t>JIT</a:t>
            </a:r>
            <a:r>
              <a:rPr lang="zh-CN" altLang="en-US" sz="1800" dirty="0">
                <a:solidFill>
                  <a:schemeClr val="tx2"/>
                </a:solidFill>
                <a:ea typeface="楷体_GB2312" pitchFamily="49" charset="-122"/>
                <a:sym typeface="+mn-ea"/>
              </a:rPr>
              <a:t>采购以及精细供应链管理创造了条件。</a:t>
            </a:r>
            <a:endParaRPr lang="zh-CN" altLang="en-US" sz="1800" dirty="0">
              <a:solidFill>
                <a:schemeClr val="tx2"/>
              </a:solidFill>
              <a:ea typeface="楷体_GB2312" pitchFamily="49" charset="-122"/>
            </a:endParaRPr>
          </a:p>
          <a:p>
            <a:pPr>
              <a:buClr>
                <a:srgbClr val="FF0066"/>
              </a:buClr>
              <a:buFont typeface="Wingdings" panose="05000000000000000000" pitchFamily="2" charset="2"/>
              <a:buChar char="v"/>
            </a:pPr>
            <a:r>
              <a:rPr lang="zh-CN" altLang="en-US" sz="1800" dirty="0">
                <a:solidFill>
                  <a:schemeClr val="tx2"/>
                </a:solidFill>
                <a:ea typeface="楷体_GB2312" pitchFamily="49" charset="-122"/>
                <a:sym typeface="+mn-ea"/>
              </a:rPr>
              <a:t>进一步体现了供应链管理的资源共享和风险分担的原则。</a:t>
            </a:r>
            <a:endParaRPr lang="zh-CN" altLang="en-US" sz="1800" dirty="0">
              <a:solidFill>
                <a:schemeClr val="tx2"/>
              </a:solidFill>
              <a:ea typeface="楷体_GB2312" pitchFamily="49" charset="-122"/>
            </a:endParaRPr>
          </a:p>
          <a:p>
            <a:pPr>
              <a:buClr>
                <a:srgbClr val="FF0066"/>
              </a:buClr>
              <a:buFont typeface="Wingdings" panose="05000000000000000000" pitchFamily="2" charset="2"/>
              <a:buChar char="v"/>
            </a:pPr>
            <a:endParaRPr lang="zh-CN" altLang="en-US" sz="2800" dirty="0">
              <a:solidFill>
                <a:schemeClr val="tx2"/>
              </a:solidFill>
              <a:ea typeface="楷体_GB2312" pitchFamily="49" charset="-122"/>
            </a:endParaRPr>
          </a:p>
          <a:p>
            <a:pPr>
              <a:buClr>
                <a:srgbClr val="FF0066"/>
              </a:buClr>
              <a:buFont typeface="Wingdings" panose="05000000000000000000" pitchFamily="2" charset="2"/>
              <a:buNone/>
            </a:pPr>
            <a:endParaRPr lang="zh-CN" altLang="en-US" sz="2800" dirty="0">
              <a:solidFill>
                <a:schemeClr val="tx2"/>
              </a:solidFill>
              <a:ea typeface="楷体_GB2312" pitchFamily="49"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57" name="文本占位符 2156"/>
          <p:cNvSpPr>
            <a:spLocks noGrp="1"/>
          </p:cNvSpPr>
          <p:nvPr>
            <p:ph type="body" idx="4294967295"/>
          </p:nvPr>
        </p:nvSpPr>
        <p:spPr>
          <a:xfrm>
            <a:off x="539750" y="1203960"/>
            <a:ext cx="7772400" cy="3562350"/>
          </a:xfrm>
        </p:spPr>
        <p:txBody>
          <a:bodyPr>
            <a:normAutofit/>
          </a:bodyPr>
          <a:lstStyle/>
          <a:p>
            <a:pPr>
              <a:buNone/>
            </a:pPr>
            <a:r>
              <a:rPr lang="zh-CN" altLang="en-US" sz="2400" dirty="0">
                <a:solidFill>
                  <a:srgbClr val="6666FF"/>
                </a:solidFill>
              </a:rPr>
              <a:t>联合库存管理的实施</a:t>
            </a:r>
            <a:r>
              <a:rPr lang="zh-CN" altLang="en-US" sz="2400" dirty="0" smtClean="0">
                <a:solidFill>
                  <a:srgbClr val="6666FF"/>
                </a:solidFill>
              </a:rPr>
              <a:t>方法</a:t>
            </a:r>
            <a:endParaRPr lang="zh-CN" altLang="en-US" sz="2400" dirty="0">
              <a:solidFill>
                <a:schemeClr val="tx2"/>
              </a:solidFill>
              <a:ea typeface="楷体_GB2312" pitchFamily="49" charset="-122"/>
            </a:endParaRPr>
          </a:p>
          <a:p>
            <a:pPr>
              <a:buNone/>
            </a:pPr>
            <a:r>
              <a:rPr lang="zh-CN" altLang="en-US" sz="2400" dirty="0">
                <a:solidFill>
                  <a:schemeClr val="tx2"/>
                </a:solidFill>
                <a:ea typeface="楷体_GB2312" pitchFamily="49" charset="-122"/>
              </a:rPr>
              <a:t>      联合库存管理作为一种合作创新的管理模式，更多地体现在</a:t>
            </a:r>
            <a:r>
              <a:rPr lang="zh-CN" altLang="en-US" sz="2400" dirty="0">
                <a:solidFill>
                  <a:srgbClr val="FF0066"/>
                </a:solidFill>
                <a:ea typeface="楷体_GB2312" pitchFamily="49" charset="-122"/>
              </a:rPr>
              <a:t>供需协调管理的机制</a:t>
            </a:r>
            <a:r>
              <a:rPr lang="zh-CN" altLang="en-US" sz="2400" dirty="0">
                <a:solidFill>
                  <a:schemeClr val="tx2"/>
                </a:solidFill>
                <a:ea typeface="楷体_GB2312" pitchFamily="49" charset="-122"/>
              </a:rPr>
              <a:t>上。</a:t>
            </a:r>
          </a:p>
          <a:p>
            <a:pPr>
              <a:buNone/>
            </a:pPr>
            <a:r>
              <a:rPr lang="zh-CN" altLang="en-US" sz="2400" dirty="0">
                <a:solidFill>
                  <a:schemeClr val="tx2"/>
                </a:solidFill>
                <a:ea typeface="楷体_GB2312" pitchFamily="49" charset="-122"/>
              </a:rPr>
              <a:t>       因此，建立供应商与分销商的协调管理机制，将成为有效实施联合库存管理策略的前提。</a:t>
            </a:r>
          </a:p>
          <a:p>
            <a:pPr>
              <a:buNone/>
            </a:pPr>
            <a:r>
              <a:rPr lang="zh-CN" altLang="en-US" sz="2400" dirty="0">
                <a:solidFill>
                  <a:schemeClr val="tx2"/>
                </a:solidFill>
                <a:ea typeface="楷体_GB2312" pitchFamily="49" charset="-122"/>
              </a:rPr>
              <a:t>       </a:t>
            </a:r>
            <a:r>
              <a:rPr lang="zh-CN" altLang="en-US" sz="2400" dirty="0">
                <a:ea typeface="楷体_GB2312" pitchFamily="49" charset="-122"/>
              </a:rPr>
              <a:t>在下图所示的协调管理机制中，可进一步分析联合库存管理的实施方法。</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280035" y="884555"/>
            <a:ext cx="8578215" cy="4160520"/>
          </a:xfrm>
          <a:prstGeom prst="rect">
            <a:avLst/>
          </a:prstGeom>
        </p:spPr>
      </p:pic>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83" name="文本占位符 2182"/>
          <p:cNvSpPr>
            <a:spLocks noGrp="1"/>
          </p:cNvSpPr>
          <p:nvPr>
            <p:ph type="body" idx="4294967295"/>
          </p:nvPr>
        </p:nvSpPr>
        <p:spPr>
          <a:xfrm>
            <a:off x="301825" y="987574"/>
            <a:ext cx="7342584" cy="3384376"/>
          </a:xfrm>
        </p:spPr>
        <p:txBody>
          <a:bodyPr>
            <a:normAutofit/>
          </a:bodyPr>
          <a:lstStyle/>
          <a:p>
            <a:pPr>
              <a:buNone/>
            </a:pPr>
            <a:r>
              <a:rPr lang="zh-CN" altLang="en-US" sz="2000" dirty="0">
                <a:solidFill>
                  <a:schemeClr val="tx2"/>
                </a:solidFill>
                <a:ea typeface="楷体_GB2312" pitchFamily="49" charset="-122"/>
              </a:rPr>
              <a:t>具体实施方法：</a:t>
            </a:r>
          </a:p>
          <a:p>
            <a:pPr>
              <a:buChar char="•"/>
            </a:pPr>
            <a:r>
              <a:rPr lang="zh-CN" altLang="en-US" sz="2000" dirty="0">
                <a:solidFill>
                  <a:schemeClr val="tx2"/>
                </a:solidFill>
                <a:ea typeface="楷体_GB2312" pitchFamily="49" charset="-122"/>
              </a:rPr>
              <a:t>建立共同合作目标</a:t>
            </a:r>
          </a:p>
          <a:p>
            <a:pPr>
              <a:buChar char="•"/>
            </a:pPr>
            <a:r>
              <a:rPr lang="zh-CN" altLang="en-US" sz="2000" dirty="0">
                <a:solidFill>
                  <a:srgbClr val="6666FF"/>
                </a:solidFill>
                <a:ea typeface="楷体_GB2312" pitchFamily="49" charset="-122"/>
              </a:rPr>
              <a:t>      在充分考虑市场目标的共同之处和冲突点基础上，通过协商形成共同的远景目标</a:t>
            </a:r>
          </a:p>
          <a:p>
            <a:pPr>
              <a:buChar char="•"/>
            </a:pPr>
            <a:r>
              <a:rPr lang="zh-CN" altLang="en-US" sz="2000" dirty="0">
                <a:solidFill>
                  <a:schemeClr val="tx2"/>
                </a:solidFill>
                <a:ea typeface="楷体_GB2312" pitchFamily="49" charset="-122"/>
              </a:rPr>
              <a:t>建立联合库存的协调控制方法</a:t>
            </a:r>
          </a:p>
          <a:p>
            <a:pPr>
              <a:buBlip>
                <a:blip r:embed="rId3"/>
              </a:buBlip>
            </a:pPr>
            <a:r>
              <a:rPr lang="zh-CN" altLang="en-US" sz="2000" dirty="0">
                <a:solidFill>
                  <a:srgbClr val="6666FF"/>
                </a:solidFill>
                <a:ea typeface="楷体_GB2312" pitchFamily="49" charset="-122"/>
              </a:rPr>
              <a:t>     如如何在多个供应商之间调节与分配库存、库存的最大量和最低库存水平、安全库存量的确定和需求预测等。</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0" y="337025"/>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微软雅黑" panose="020B0503020204020204" pitchFamily="34" charset="-122"/>
                  <a:ea typeface="微软雅黑" panose="020B0503020204020204" pitchFamily="34" charset="-122"/>
                  <a:sym typeface="+mn-ea"/>
                </a:rPr>
                <a:t>一、仓储的含义（</a:t>
              </a:r>
              <a:r>
                <a:rPr lang="en-US" altLang="zh-CN" b="1" dirty="0">
                  <a:solidFill>
                    <a:srgbClr val="0474B6"/>
                  </a:solidFill>
                  <a:latin typeface="微软雅黑" panose="020B0503020204020204" pitchFamily="34" charset="-122"/>
                  <a:ea typeface="微软雅黑" panose="020B0503020204020204" pitchFamily="34" charset="-122"/>
                  <a:sym typeface="+mn-ea"/>
                </a:rPr>
                <a:t>4.1-10</a:t>
              </a:r>
              <a:r>
                <a:rPr lang="zh-CN" altLang="en-US" b="1" dirty="0">
                  <a:solidFill>
                    <a:srgbClr val="0474B6"/>
                  </a:solidFill>
                  <a:latin typeface="微软雅黑" panose="020B0503020204020204" pitchFamily="34" charset="-122"/>
                  <a:ea typeface="微软雅黑" panose="020B0503020204020204" pitchFamily="34" charset="-122"/>
                  <a:sym typeface="+mn-ea"/>
                </a:rPr>
                <a:t>）</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84150" y="1131570"/>
            <a:ext cx="5540375" cy="3322955"/>
          </a:xfrm>
          <a:prstGeom prst="rect">
            <a:avLst/>
          </a:prstGeom>
          <a:noFill/>
        </p:spPr>
        <p:txBody>
          <a:bodyPr wrap="square" rtlCol="0" anchor="t">
            <a:spAutoFit/>
          </a:bodyPr>
          <a:lstStyle/>
          <a:p>
            <a:pPr>
              <a:lnSpc>
                <a:spcPct val="150000"/>
              </a:lnSpc>
            </a:pPr>
            <a:r>
              <a:rPr lang="zh-CN" altLang="en-US"/>
              <a:t>　　</a:t>
            </a:r>
            <a:r>
              <a:rPr lang="zh-CN" altLang="en-US" sz="2000">
                <a:latin typeface="微软雅黑" panose="020B0503020204020204" pitchFamily="34" charset="-122"/>
                <a:ea typeface="微软雅黑" panose="020B0503020204020204" pitchFamily="34" charset="-122"/>
              </a:rPr>
              <a:t>仓储是仓库</a:t>
            </a:r>
            <a:r>
              <a:rPr lang="zh-CN" altLang="en-US" sz="2000">
                <a:solidFill>
                  <a:srgbClr val="0070C0"/>
                </a:solidFill>
                <a:latin typeface="微软雅黑" panose="020B0503020204020204" pitchFamily="34" charset="-122"/>
                <a:ea typeface="微软雅黑" panose="020B0503020204020204" pitchFamily="34" charset="-122"/>
              </a:rPr>
              <a:t>储存和保管</a:t>
            </a:r>
            <a:r>
              <a:rPr lang="zh-CN" altLang="en-US" sz="2000">
                <a:latin typeface="微软雅黑" panose="020B0503020204020204" pitchFamily="34" charset="-122"/>
                <a:ea typeface="微软雅黑" panose="020B0503020204020204" pitchFamily="34" charset="-122"/>
              </a:rPr>
              <a:t>的简称，一般是指从</a:t>
            </a:r>
            <a:r>
              <a:rPr lang="zh-CN" altLang="en-US" sz="2000" b="1">
                <a:latin typeface="微软雅黑" panose="020B0503020204020204" pitchFamily="34" charset="-122"/>
                <a:ea typeface="微软雅黑" panose="020B0503020204020204" pitchFamily="34" charset="-122"/>
              </a:rPr>
              <a:t>接收</a:t>
            </a:r>
            <a:r>
              <a:rPr lang="zh-CN" altLang="en-US" sz="2000">
                <a:latin typeface="微软雅黑" panose="020B0503020204020204" pitchFamily="34" charset="-122"/>
                <a:ea typeface="微软雅黑" panose="020B0503020204020204" pitchFamily="34" charset="-122"/>
              </a:rPr>
              <a:t>储存物品开始，经过</a:t>
            </a:r>
            <a:r>
              <a:rPr lang="zh-CN" altLang="en-US" sz="2000" b="1">
                <a:latin typeface="微软雅黑" panose="020B0503020204020204" pitchFamily="34" charset="-122"/>
                <a:ea typeface="微软雅黑" panose="020B0503020204020204" pitchFamily="34" charset="-122"/>
              </a:rPr>
              <a:t>储存保管</a:t>
            </a:r>
            <a:r>
              <a:rPr lang="zh-CN" altLang="en-US" sz="2000">
                <a:latin typeface="微软雅黑" panose="020B0503020204020204" pitchFamily="34" charset="-122"/>
                <a:ea typeface="微软雅黑" panose="020B0503020204020204" pitchFamily="34" charset="-122"/>
              </a:rPr>
              <a:t>作业，直至把物品完好地</a:t>
            </a:r>
            <a:r>
              <a:rPr lang="zh-CN" altLang="en-US" sz="2000" b="1">
                <a:latin typeface="微软雅黑" panose="020B0503020204020204" pitchFamily="34" charset="-122"/>
                <a:ea typeface="微软雅黑" panose="020B0503020204020204" pitchFamily="34" charset="-122"/>
              </a:rPr>
              <a:t>发放</a:t>
            </a:r>
            <a:r>
              <a:rPr lang="zh-CN" altLang="en-US" sz="2000">
                <a:latin typeface="微软雅黑" panose="020B0503020204020204" pitchFamily="34" charset="-122"/>
                <a:ea typeface="微软雅黑" panose="020B0503020204020204" pitchFamily="34" charset="-122"/>
              </a:rPr>
              <a:t>出去的全部活动过程。</a:t>
            </a:r>
          </a:p>
          <a:p>
            <a:pPr>
              <a:lnSpc>
                <a:spcPct val="150000"/>
              </a:lnSpc>
            </a:pPr>
            <a:r>
              <a:rPr lang="zh-CN" altLang="en-US" sz="200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概括地讲，就是指通过仓库对物品进行</a:t>
            </a:r>
            <a:r>
              <a:rPr lang="zh-CN" altLang="en-US" sz="2000" b="1">
                <a:latin typeface="微软雅黑" panose="020B0503020204020204" pitchFamily="34" charset="-122"/>
                <a:ea typeface="微软雅黑" panose="020B0503020204020204" pitchFamily="34" charset="-122"/>
              </a:rPr>
              <a:t>收存、保管、交付使用</a:t>
            </a:r>
            <a:r>
              <a:rPr lang="zh-CN" altLang="en-US" sz="2000">
                <a:latin typeface="微软雅黑" panose="020B0503020204020204" pitchFamily="34" charset="-122"/>
                <a:ea typeface="微软雅黑" panose="020B0503020204020204" pitchFamily="34" charset="-122"/>
              </a:rPr>
              <a:t>的活动过程。在这个活动过程中包括存货管理和各项作业活动，即静态的物品储存和动态的物品存取。</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525" y="1851660"/>
            <a:ext cx="2882900" cy="2165350"/>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86" name="文本占位符 2185"/>
          <p:cNvSpPr>
            <a:spLocks noGrp="1"/>
          </p:cNvSpPr>
          <p:nvPr>
            <p:ph type="body" idx="4294967295"/>
          </p:nvPr>
        </p:nvSpPr>
        <p:spPr>
          <a:xfrm>
            <a:off x="539750" y="1059815"/>
            <a:ext cx="7772400" cy="3733800"/>
          </a:xfrm>
        </p:spPr>
        <p:txBody>
          <a:bodyPr>
            <a:normAutofit/>
          </a:bodyPr>
          <a:lstStyle/>
          <a:p>
            <a:pPr>
              <a:buChar char="•"/>
            </a:pPr>
            <a:r>
              <a:rPr lang="zh-CN" altLang="en-US" sz="2400" dirty="0">
                <a:solidFill>
                  <a:schemeClr val="tx2"/>
                </a:solidFill>
                <a:ea typeface="楷体_GB2312" pitchFamily="49" charset="-122"/>
              </a:rPr>
              <a:t>建立一种信息沟通的渠道</a:t>
            </a:r>
          </a:p>
          <a:p>
            <a:pPr>
              <a:buChar char="•"/>
            </a:pPr>
            <a:r>
              <a:rPr lang="zh-CN" altLang="en-US" sz="2400" dirty="0">
                <a:solidFill>
                  <a:srgbClr val="6666FF"/>
                </a:solidFill>
                <a:ea typeface="楷体_GB2312" pitchFamily="49" charset="-122"/>
              </a:rPr>
              <a:t>   增加供应链各方对需求信息获得的及时性和透明性。为此，要将条码技术、扫描技术、</a:t>
            </a:r>
            <a:r>
              <a:rPr lang="en-US" altLang="zh-CN" sz="2400" dirty="0">
                <a:solidFill>
                  <a:srgbClr val="6666FF"/>
                </a:solidFill>
                <a:ea typeface="楷体_GB2312" pitchFamily="49" charset="-122"/>
              </a:rPr>
              <a:t>POS</a:t>
            </a:r>
            <a:r>
              <a:rPr lang="zh-CN" altLang="en-US" sz="2400" dirty="0">
                <a:solidFill>
                  <a:srgbClr val="6666FF"/>
                </a:solidFill>
                <a:ea typeface="楷体_GB2312" pitchFamily="49" charset="-122"/>
              </a:rPr>
              <a:t>系统和</a:t>
            </a:r>
            <a:r>
              <a:rPr lang="en-US" altLang="zh-CN" sz="2400" dirty="0">
                <a:solidFill>
                  <a:srgbClr val="6666FF"/>
                </a:solidFill>
                <a:ea typeface="楷体_GB2312" pitchFamily="49" charset="-122"/>
              </a:rPr>
              <a:t>EDI</a:t>
            </a:r>
            <a:r>
              <a:rPr lang="zh-CN" altLang="en-US" sz="2400" dirty="0">
                <a:solidFill>
                  <a:srgbClr val="6666FF"/>
                </a:solidFill>
                <a:ea typeface="楷体_GB2312" pitchFamily="49" charset="-122"/>
              </a:rPr>
              <a:t>集成起来，并利用</a:t>
            </a:r>
            <a:r>
              <a:rPr lang="en-US" altLang="zh-CN" sz="2400" dirty="0">
                <a:solidFill>
                  <a:srgbClr val="6666FF"/>
                </a:solidFill>
                <a:ea typeface="楷体_GB2312" pitchFamily="49" charset="-122"/>
              </a:rPr>
              <a:t>Internet</a:t>
            </a:r>
            <a:r>
              <a:rPr lang="zh-CN" altLang="en-US" sz="2400" dirty="0">
                <a:solidFill>
                  <a:srgbClr val="6666FF"/>
                </a:solidFill>
                <a:ea typeface="楷体_GB2312" pitchFamily="49" charset="-122"/>
              </a:rPr>
              <a:t>的优势，在供需双方之间建立一个畅通的信息沟通桥梁和联系纽带。</a:t>
            </a:r>
          </a:p>
          <a:p>
            <a:r>
              <a:rPr lang="zh-CN" altLang="en-US" sz="2400" dirty="0">
                <a:solidFill>
                  <a:schemeClr val="tx2"/>
                </a:solidFill>
                <a:ea typeface="楷体_GB2312" pitchFamily="49" charset="-122"/>
              </a:rPr>
              <a:t>建立利益分配机制和激励、监督机制</a:t>
            </a:r>
            <a:endParaRPr lang="zh-CN" altLang="en-US" sz="24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89" name="文本占位符 2188"/>
          <p:cNvSpPr>
            <a:spLocks noGrp="1"/>
          </p:cNvSpPr>
          <p:nvPr>
            <p:ph type="body" idx="4294967295"/>
          </p:nvPr>
        </p:nvSpPr>
        <p:spPr>
          <a:xfrm>
            <a:off x="200025" y="1059582"/>
            <a:ext cx="8305800" cy="3312368"/>
          </a:xfrm>
        </p:spPr>
        <p:txBody>
          <a:bodyPr>
            <a:normAutofit/>
          </a:bodyPr>
          <a:lstStyle/>
          <a:p>
            <a:pPr>
              <a:buNone/>
            </a:pPr>
            <a:r>
              <a:rPr lang="zh-CN" altLang="en-US" sz="2000" dirty="0">
                <a:solidFill>
                  <a:srgbClr val="6666FF"/>
                </a:solidFill>
              </a:rPr>
              <a:t>供应商管理库存（</a:t>
            </a:r>
            <a:r>
              <a:rPr lang="en-US" altLang="zh-CN" sz="2000" dirty="0">
                <a:solidFill>
                  <a:srgbClr val="6666FF"/>
                </a:solidFill>
              </a:rPr>
              <a:t>VMI</a:t>
            </a:r>
            <a:r>
              <a:rPr lang="zh-CN" altLang="en-US" sz="2000" dirty="0">
                <a:solidFill>
                  <a:srgbClr val="6666FF"/>
                </a:solidFill>
              </a:rPr>
              <a:t>）的模式</a:t>
            </a:r>
          </a:p>
          <a:p>
            <a:r>
              <a:rPr lang="zh-CN" altLang="en-US" sz="2000" dirty="0">
                <a:solidFill>
                  <a:srgbClr val="6666FF"/>
                </a:solidFill>
                <a:latin typeface="楷体_GB2312" pitchFamily="49" charset="-122"/>
                <a:ea typeface="楷体_GB2312" pitchFamily="49" charset="-122"/>
              </a:rPr>
              <a:t>定义</a:t>
            </a:r>
          </a:p>
          <a:p>
            <a:r>
              <a:rPr lang="zh-CN" altLang="en-US" sz="2000" dirty="0">
                <a:solidFill>
                  <a:schemeClr val="tx2"/>
                </a:solidFill>
                <a:latin typeface="楷体_GB2312" pitchFamily="49" charset="-122"/>
                <a:ea typeface="楷体_GB2312" pitchFamily="49" charset="-122"/>
              </a:rPr>
              <a:t>供应商管理库存</a:t>
            </a:r>
            <a:r>
              <a:rPr lang="en-US" altLang="zh-CN" sz="2000" b="1" dirty="0">
                <a:solidFill>
                  <a:schemeClr val="tx2"/>
                </a:solidFill>
                <a:latin typeface="楷体_GB2312" pitchFamily="49" charset="-122"/>
                <a:ea typeface="楷体_GB2312" pitchFamily="49" charset="-122"/>
              </a:rPr>
              <a:t>(Vendor Managed Inventory</a:t>
            </a:r>
            <a:r>
              <a:rPr lang="zh-CN" altLang="en-US" sz="2000" b="1" dirty="0">
                <a:solidFill>
                  <a:schemeClr val="tx2"/>
                </a:solidFill>
                <a:latin typeface="楷体_GB2312" pitchFamily="49" charset="-122"/>
                <a:ea typeface="楷体_GB2312" pitchFamily="49" charset="-122"/>
              </a:rPr>
              <a:t>，</a:t>
            </a:r>
            <a:r>
              <a:rPr lang="en-US" altLang="zh-CN" sz="2000" b="1" dirty="0">
                <a:solidFill>
                  <a:schemeClr val="tx2"/>
                </a:solidFill>
                <a:latin typeface="楷体_GB2312" pitchFamily="49" charset="-122"/>
                <a:ea typeface="楷体_GB2312" pitchFamily="49" charset="-122"/>
              </a:rPr>
              <a:t>VMI)</a:t>
            </a:r>
            <a:r>
              <a:rPr lang="zh-CN" altLang="en-US" sz="2000" dirty="0">
                <a:solidFill>
                  <a:schemeClr val="tx2"/>
                </a:solidFill>
                <a:latin typeface="楷体_GB2312" pitchFamily="49" charset="-122"/>
                <a:ea typeface="楷体_GB2312" pitchFamily="49" charset="-122"/>
              </a:rPr>
              <a:t>是一种战略贸易伙伴之间的合作性策略，它以系统的、集成的管理思想进行库存管理，使供应链系统能够同步优化运行。</a:t>
            </a:r>
          </a:p>
          <a:p>
            <a:pPr>
              <a:buNone/>
            </a:pPr>
            <a:r>
              <a:rPr lang="zh-CN" altLang="en-US" sz="2000" dirty="0">
                <a:solidFill>
                  <a:schemeClr val="tx2"/>
                </a:solidFill>
                <a:latin typeface="楷体_GB2312" pitchFamily="49" charset="-122"/>
                <a:ea typeface="楷体_GB2312" pitchFamily="49" charset="-122"/>
              </a:rPr>
              <a:t>  在这种库存控制策略下，允许上游组织对下游组织的库存策略、订货策略进行计划和管理。在已经达成一致的目标框架下由供应商来管理库存。</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92" name="文本占位符 2191"/>
          <p:cNvSpPr>
            <a:spLocks noGrp="1"/>
          </p:cNvSpPr>
          <p:nvPr>
            <p:ph type="body" idx="4294967295"/>
          </p:nvPr>
        </p:nvSpPr>
        <p:spPr>
          <a:xfrm>
            <a:off x="539750" y="1059815"/>
            <a:ext cx="7772400" cy="3962400"/>
          </a:xfrm>
        </p:spPr>
        <p:txBody>
          <a:bodyPr>
            <a:normAutofit/>
          </a:bodyPr>
          <a:lstStyle/>
          <a:p>
            <a:pPr>
              <a:buChar char="•"/>
            </a:pPr>
            <a:r>
              <a:rPr lang="zh-CN" altLang="en-US" sz="2000" dirty="0">
                <a:solidFill>
                  <a:schemeClr val="tx2"/>
                </a:solidFill>
              </a:rPr>
              <a:t>评析：</a:t>
            </a:r>
          </a:p>
          <a:p>
            <a:pPr>
              <a:buClr>
                <a:srgbClr val="FF0066"/>
              </a:buClr>
              <a:buFont typeface="Wingdings" panose="05000000000000000000" pitchFamily="2" charset="2"/>
              <a:buChar char="ü"/>
            </a:pPr>
            <a:r>
              <a:rPr lang="zh-CN" altLang="en-US" sz="2000" dirty="0">
                <a:solidFill>
                  <a:schemeClr val="tx2"/>
                </a:solidFill>
                <a:ea typeface="楷体_GB2312" pitchFamily="49" charset="-122"/>
              </a:rPr>
              <a:t>供应商与客户企业之间实现信息交换、信息共享后，信息便代替了库存，拥有最佳的信息就可以达到最小的库存，大大降低了缺货的概率，更好地改善客户满意度和销售状况。</a:t>
            </a:r>
          </a:p>
          <a:p>
            <a:pPr>
              <a:buClr>
                <a:srgbClr val="FF0066"/>
              </a:buClr>
              <a:buFont typeface="Wingdings" panose="05000000000000000000" pitchFamily="2" charset="2"/>
              <a:buChar char="ü"/>
            </a:pPr>
            <a:r>
              <a:rPr lang="zh-CN" altLang="en-US" sz="2000" dirty="0">
                <a:solidFill>
                  <a:schemeClr val="tx2"/>
                </a:solidFill>
                <a:ea typeface="楷体_GB2312" pitchFamily="49" charset="-122"/>
              </a:rPr>
              <a:t>供应商管理库存的思想打破了传统的各自为政的库存管理模式，体现了供应链的</a:t>
            </a:r>
            <a:r>
              <a:rPr lang="zh-CN" altLang="en-US" sz="2000" i="1" dirty="0">
                <a:solidFill>
                  <a:srgbClr val="FF0066"/>
                </a:solidFill>
                <a:ea typeface="楷体_GB2312" pitchFamily="49" charset="-122"/>
              </a:rPr>
              <a:t>集成化</a:t>
            </a:r>
            <a:r>
              <a:rPr lang="zh-CN" altLang="en-US" sz="2000" dirty="0">
                <a:solidFill>
                  <a:schemeClr val="tx2"/>
                </a:solidFill>
                <a:ea typeface="楷体_GB2312" pitchFamily="49" charset="-122"/>
              </a:rPr>
              <a:t>管理思想。</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95" name="文本占位符 2194"/>
          <p:cNvSpPr>
            <a:spLocks noGrp="1"/>
          </p:cNvSpPr>
          <p:nvPr>
            <p:ph type="body" idx="4294967295"/>
          </p:nvPr>
        </p:nvSpPr>
        <p:spPr>
          <a:xfrm>
            <a:off x="197642" y="1193439"/>
            <a:ext cx="8747760" cy="3219822"/>
          </a:xfrm>
        </p:spPr>
        <p:txBody>
          <a:bodyPr>
            <a:normAutofit/>
          </a:bodyPr>
          <a:lstStyle/>
          <a:p>
            <a:pPr>
              <a:buClr>
                <a:srgbClr val="FF0066"/>
              </a:buClr>
              <a:buFont typeface="Wingdings" panose="05000000000000000000" pitchFamily="2" charset="2"/>
              <a:buChar char="ü"/>
            </a:pPr>
            <a:r>
              <a:rPr lang="zh-CN" altLang="en-US" sz="2000" dirty="0">
                <a:solidFill>
                  <a:schemeClr val="tx2"/>
                </a:solidFill>
                <a:ea typeface="楷体_GB2312" pitchFamily="49" charset="-122"/>
              </a:rPr>
              <a:t>作为供应链上第一个环节的生产商，可以利用</a:t>
            </a:r>
            <a:r>
              <a:rPr lang="en-US" altLang="zh-CN" sz="2000" dirty="0">
                <a:solidFill>
                  <a:schemeClr val="tx2"/>
                </a:solidFill>
                <a:ea typeface="楷体_GB2312" pitchFamily="49" charset="-122"/>
              </a:rPr>
              <a:t>EDI</a:t>
            </a:r>
            <a:r>
              <a:rPr lang="zh-CN" altLang="en-US" sz="2000" dirty="0">
                <a:solidFill>
                  <a:schemeClr val="tx2"/>
                </a:solidFill>
                <a:ea typeface="楷体_GB2312" pitchFamily="49" charset="-122"/>
              </a:rPr>
              <a:t>和电子商务技术，从他们的零售商那里</a:t>
            </a:r>
            <a:r>
              <a:rPr lang="zh-CN" altLang="en-US" sz="2000" dirty="0">
                <a:solidFill>
                  <a:srgbClr val="FF0066"/>
                </a:solidFill>
                <a:ea typeface="楷体_GB2312" pitchFamily="49" charset="-122"/>
              </a:rPr>
              <a:t>实时</a:t>
            </a:r>
            <a:r>
              <a:rPr lang="zh-CN" altLang="en-US" sz="2000" dirty="0">
                <a:solidFill>
                  <a:schemeClr val="tx2"/>
                </a:solidFill>
                <a:ea typeface="楷体_GB2312" pitchFamily="49" charset="-122"/>
              </a:rPr>
              <a:t>获得销售端点的数据，并调取零售商的库存文档，及时补充存货，按市场需求安排生产和财务需求。</a:t>
            </a:r>
          </a:p>
          <a:p>
            <a:pPr>
              <a:buClr>
                <a:srgbClr val="FF0066"/>
              </a:buClr>
              <a:buFont typeface="Wingdings" panose="05000000000000000000" pitchFamily="2" charset="2"/>
              <a:buChar char="ü"/>
            </a:pPr>
            <a:r>
              <a:rPr lang="zh-CN" altLang="en-US" sz="2000" dirty="0">
                <a:solidFill>
                  <a:schemeClr val="tx2"/>
                </a:solidFill>
                <a:ea typeface="楷体_GB2312" pitchFamily="49" charset="-122"/>
              </a:rPr>
              <a:t>生产制造商与零售商的紧密合作大大地改善了整个流程，减少了不必要的系统成本、库存和固定资产，</a:t>
            </a:r>
            <a:r>
              <a:rPr lang="zh-CN" altLang="en-US" sz="2000" i="1" dirty="0">
                <a:solidFill>
                  <a:srgbClr val="FF0066"/>
                </a:solidFill>
                <a:ea typeface="楷体_GB2312" pitchFamily="49" charset="-122"/>
              </a:rPr>
              <a:t>共同着眼于最终消费者的需求</a:t>
            </a:r>
            <a:r>
              <a:rPr lang="zh-CN" altLang="en-US" sz="2000" dirty="0">
                <a:solidFill>
                  <a:schemeClr val="tx2"/>
                </a:solidFill>
                <a:ea typeface="楷体_GB2312" pitchFamily="49" charset="-122"/>
              </a:rPr>
              <a:t>，制造商</a:t>
            </a:r>
            <a:r>
              <a:rPr lang="zh-CN" altLang="en-US" sz="2000" i="1" dirty="0">
                <a:solidFill>
                  <a:srgbClr val="FF0066"/>
                </a:solidFill>
                <a:ea typeface="楷体_GB2312" pitchFamily="49" charset="-122"/>
              </a:rPr>
              <a:t>不再依赖零售商的订货</a:t>
            </a:r>
            <a:r>
              <a:rPr lang="zh-CN" altLang="en-US" sz="2000" dirty="0">
                <a:solidFill>
                  <a:schemeClr val="tx2"/>
                </a:solidFill>
                <a:ea typeface="楷体_GB2312" pitchFamily="49" charset="-122"/>
              </a:rPr>
              <a:t>而组织生产和供货，从而降低了整个供应链的库存。</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98" name="文本占位符 2197"/>
          <p:cNvSpPr>
            <a:spLocks noGrp="1"/>
          </p:cNvSpPr>
          <p:nvPr>
            <p:ph type="body" idx="4294967295"/>
          </p:nvPr>
        </p:nvSpPr>
        <p:spPr>
          <a:xfrm>
            <a:off x="611560" y="880492"/>
            <a:ext cx="7772400" cy="1648966"/>
          </a:xfrm>
        </p:spPr>
        <p:txBody>
          <a:bodyPr>
            <a:noAutofit/>
          </a:bodyPr>
          <a:lstStyle/>
          <a:p>
            <a:pPr>
              <a:lnSpc>
                <a:spcPts val="2000"/>
              </a:lnSpc>
              <a:buNone/>
            </a:pPr>
            <a:r>
              <a:rPr lang="en-US" altLang="zh-CN" sz="1800" dirty="0">
                <a:solidFill>
                  <a:srgbClr val="FF0066"/>
                </a:solidFill>
                <a:ea typeface="楷体_GB2312" pitchFamily="49" charset="-122"/>
              </a:rPr>
              <a:t>[</a:t>
            </a:r>
            <a:r>
              <a:rPr lang="zh-CN" altLang="en-US" sz="1800" dirty="0">
                <a:solidFill>
                  <a:srgbClr val="FF0066"/>
                </a:solidFill>
                <a:ea typeface="楷体_GB2312" pitchFamily="49" charset="-122"/>
              </a:rPr>
              <a:t>案例</a:t>
            </a:r>
            <a:r>
              <a:rPr lang="en-US" altLang="zh-CN" sz="1800" dirty="0">
                <a:solidFill>
                  <a:srgbClr val="FF0066"/>
                </a:solidFill>
                <a:ea typeface="楷体_GB2312" pitchFamily="49" charset="-122"/>
              </a:rPr>
              <a:t>1]</a:t>
            </a:r>
            <a:r>
              <a:rPr lang="zh-CN" altLang="en-US" sz="1800" dirty="0">
                <a:solidFill>
                  <a:srgbClr val="FF0066"/>
                </a:solidFill>
                <a:ea typeface="楷体_GB2312" pitchFamily="49" charset="-122"/>
              </a:rPr>
              <a:t>达可海德（</a:t>
            </a:r>
            <a:r>
              <a:rPr lang="en-US" altLang="zh-CN" sz="1800" dirty="0">
                <a:solidFill>
                  <a:srgbClr val="FF0066"/>
                </a:solidFill>
                <a:ea typeface="楷体_GB2312" pitchFamily="49" charset="-122"/>
              </a:rPr>
              <a:t>DH</a:t>
            </a:r>
            <a:r>
              <a:rPr lang="zh-CN" altLang="en-US" sz="1800" dirty="0">
                <a:solidFill>
                  <a:srgbClr val="FF0066"/>
                </a:solidFill>
                <a:ea typeface="楷体_GB2312" pitchFamily="49" charset="-122"/>
              </a:rPr>
              <a:t>）服装公司的</a:t>
            </a:r>
            <a:r>
              <a:rPr lang="en-US" altLang="zh-CN" sz="1800" dirty="0">
                <a:solidFill>
                  <a:srgbClr val="FF0066"/>
                </a:solidFill>
                <a:ea typeface="楷体_GB2312" pitchFamily="49" charset="-122"/>
              </a:rPr>
              <a:t>VMI</a:t>
            </a:r>
            <a:r>
              <a:rPr lang="zh-CN" altLang="en-US" sz="1800" dirty="0">
                <a:solidFill>
                  <a:srgbClr val="FF0066"/>
                </a:solidFill>
                <a:ea typeface="楷体_GB2312" pitchFamily="49" charset="-122"/>
              </a:rPr>
              <a:t>系统</a:t>
            </a:r>
          </a:p>
          <a:p>
            <a:pPr>
              <a:lnSpc>
                <a:spcPts val="2000"/>
              </a:lnSpc>
              <a:buNone/>
            </a:pPr>
            <a:r>
              <a:rPr lang="zh-CN" altLang="en-US" sz="1800" dirty="0">
                <a:solidFill>
                  <a:schemeClr val="tx2"/>
                </a:solidFill>
                <a:ea typeface="楷体_GB2312" pitchFamily="49" charset="-122"/>
              </a:rPr>
              <a:t>美国达可海德（</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）服装公司把供应商管理的库存（</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）看作增加销售量、提高服务水平、减少成本、保持竞争力和加强与客户联系的战略性措施。在实施</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过程中，</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公司发现有些客户希望采用</a:t>
            </a:r>
            <a:r>
              <a:rPr lang="en-US" altLang="zh-CN" sz="1800" dirty="0">
                <a:solidFill>
                  <a:schemeClr val="tx2"/>
                </a:solidFill>
                <a:ea typeface="楷体_GB2312" pitchFamily="49" charset="-122"/>
              </a:rPr>
              <a:t>EDI</a:t>
            </a:r>
            <a:r>
              <a:rPr lang="zh-CN" altLang="en-US" sz="1800" dirty="0">
                <a:solidFill>
                  <a:schemeClr val="tx2"/>
                </a:solidFill>
                <a:ea typeface="楷体_GB2312" pitchFamily="49" charset="-122"/>
              </a:rPr>
              <a:t>先进技术并且形成一个紧密的双方互惠、信任和信息共享的关系。</a:t>
            </a:r>
          </a:p>
          <a:p>
            <a:pPr>
              <a:lnSpc>
                <a:spcPts val="2000"/>
              </a:lnSpc>
              <a:buNone/>
            </a:pPr>
            <a:r>
              <a:rPr lang="zh-CN" altLang="en-US" sz="1800" dirty="0">
                <a:solidFill>
                  <a:schemeClr val="tx2"/>
                </a:solidFill>
                <a:ea typeface="楷体_GB2312" pitchFamily="49" charset="-122"/>
              </a:rPr>
              <a:t>为对其客户实施</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选择了</a:t>
            </a:r>
            <a:r>
              <a:rPr lang="en-US" altLang="zh-CN" sz="1800" dirty="0">
                <a:solidFill>
                  <a:schemeClr val="tx2"/>
                </a:solidFill>
                <a:ea typeface="楷体_GB2312" pitchFamily="49" charset="-122"/>
              </a:rPr>
              <a:t>STS</a:t>
            </a:r>
            <a:r>
              <a:rPr lang="zh-CN" altLang="en-US" sz="1800" dirty="0">
                <a:solidFill>
                  <a:schemeClr val="tx2"/>
                </a:solidFill>
                <a:ea typeface="楷体_GB2312" pitchFamily="49" charset="-122"/>
              </a:rPr>
              <a:t>公司的</a:t>
            </a:r>
            <a:r>
              <a:rPr lang="en-US" altLang="zh-CN" sz="1800" dirty="0">
                <a:solidFill>
                  <a:schemeClr val="tx2"/>
                </a:solidFill>
                <a:ea typeface="楷体_GB2312" pitchFamily="49" charset="-122"/>
              </a:rPr>
              <a:t>MMS</a:t>
            </a:r>
            <a:r>
              <a:rPr lang="zh-CN" altLang="en-US" sz="1800" dirty="0">
                <a:solidFill>
                  <a:schemeClr val="tx2"/>
                </a:solidFill>
                <a:ea typeface="楷体_GB2312" pitchFamily="49" charset="-122"/>
              </a:rPr>
              <a:t>系统，以及基于客户机</a:t>
            </a:r>
            <a:r>
              <a:rPr lang="en-US" altLang="zh-CN" sz="1800" dirty="0">
                <a:solidFill>
                  <a:schemeClr val="tx2"/>
                </a:solidFill>
                <a:ea typeface="楷体_GB2312" pitchFamily="49" charset="-122"/>
              </a:rPr>
              <a:t>/</a:t>
            </a:r>
            <a:r>
              <a:rPr lang="zh-CN" altLang="en-US" sz="1800" dirty="0">
                <a:solidFill>
                  <a:schemeClr val="tx2"/>
                </a:solidFill>
                <a:ea typeface="楷体_GB2312" pitchFamily="49" charset="-122"/>
              </a:rPr>
              <a:t>服务器的</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管理软件。</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公司采用</a:t>
            </a:r>
            <a:r>
              <a:rPr lang="en-US" altLang="zh-CN" sz="1800" dirty="0" err="1">
                <a:solidFill>
                  <a:schemeClr val="tx2"/>
                </a:solidFill>
                <a:ea typeface="楷体_GB2312" pitchFamily="49" charset="-122"/>
              </a:rPr>
              <a:t>WindowsNT</a:t>
            </a:r>
            <a:r>
              <a:rPr lang="zh-CN" altLang="en-US" sz="1800" dirty="0">
                <a:solidFill>
                  <a:schemeClr val="tx2"/>
                </a:solidFill>
                <a:ea typeface="楷体_GB2312" pitchFamily="49" charset="-122"/>
              </a:rPr>
              <a:t>，用</a:t>
            </a:r>
            <a:r>
              <a:rPr lang="en-US" altLang="zh-CN" sz="1800" dirty="0">
                <a:solidFill>
                  <a:schemeClr val="tx2"/>
                </a:solidFill>
                <a:ea typeface="楷体_GB2312" pitchFamily="49" charset="-122"/>
              </a:rPr>
              <a:t>PC</a:t>
            </a:r>
            <a:r>
              <a:rPr lang="zh-CN" altLang="en-US" sz="1800" dirty="0">
                <a:solidFill>
                  <a:schemeClr val="tx2"/>
                </a:solidFill>
                <a:ea typeface="楷体_GB2312" pitchFamily="49" charset="-122"/>
              </a:rPr>
              <a:t>机做服务器，带有五个用户终端。在</a:t>
            </a:r>
            <a:r>
              <a:rPr lang="en-US" altLang="zh-CN" sz="1800" dirty="0">
                <a:solidFill>
                  <a:schemeClr val="tx2"/>
                </a:solidFill>
                <a:ea typeface="楷体_GB2312" pitchFamily="49" charset="-122"/>
              </a:rPr>
              <a:t>STS</a:t>
            </a:r>
            <a:r>
              <a:rPr lang="zh-CN" altLang="en-US" sz="1800" dirty="0">
                <a:solidFill>
                  <a:schemeClr val="tx2"/>
                </a:solidFill>
                <a:ea typeface="楷体_GB2312" pitchFamily="49" charset="-122"/>
              </a:rPr>
              <a:t>公司的帮助下，对员工进行了培训，设置了必要的基本参数和使用规则。技术人员为主机系统的数据和</a:t>
            </a:r>
            <a:r>
              <a:rPr lang="en-US" altLang="zh-CN" sz="1800" dirty="0">
                <a:solidFill>
                  <a:schemeClr val="tx2"/>
                </a:solidFill>
                <a:ea typeface="楷体_GB2312" pitchFamily="49" charset="-122"/>
              </a:rPr>
              <a:t>EDI</a:t>
            </a:r>
            <a:r>
              <a:rPr lang="zh-CN" altLang="en-US" sz="1800" dirty="0">
                <a:solidFill>
                  <a:schemeClr val="tx2"/>
                </a:solidFill>
                <a:ea typeface="楷体_GB2312" pitchFamily="49" charset="-122"/>
              </a:rPr>
              <a:t>业务管理编制了特定的程序。</a:t>
            </a:r>
          </a:p>
          <a:p>
            <a:pPr>
              <a:lnSpc>
                <a:spcPts val="2000"/>
              </a:lnSpc>
              <a:buNone/>
            </a:pPr>
            <a:r>
              <a:rPr lang="zh-CN" altLang="en-US" sz="1800" dirty="0">
                <a:solidFill>
                  <a:schemeClr val="tx2"/>
                </a:solidFill>
                <a:ea typeface="楷体_GB2312" pitchFamily="49" charset="-122"/>
              </a:rPr>
              <a:t>在起步阶段，</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选择了分销链上的几家主要客户作为试点单位。分销商的参数、配置、交货日期、运输计划、销售历史数据以及其他方面的数据被统一输进了计算机系统。经过一段时间的运行，根据</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公司信息系统</a:t>
            </a:r>
            <a:r>
              <a:rPr lang="zh-CN" altLang="en-US" sz="1800" dirty="0" smtClean="0">
                <a:solidFill>
                  <a:schemeClr val="tx2"/>
                </a:solidFill>
                <a:ea typeface="楷体_GB2312" pitchFamily="49" charset="-122"/>
              </a:rPr>
              <a:t>部副总裁</a:t>
            </a:r>
            <a:r>
              <a:rPr lang="zh-CN" altLang="en-US" sz="1800" dirty="0">
                <a:solidFill>
                  <a:schemeClr val="tx2"/>
                </a:solidFill>
                <a:ea typeface="楷体_GB2312" pitchFamily="49" charset="-122"/>
              </a:rPr>
              <a:t>的统计，分销商的库存减少了</a:t>
            </a:r>
            <a:r>
              <a:rPr lang="en-US" altLang="zh-CN" sz="1800" dirty="0">
                <a:solidFill>
                  <a:schemeClr val="tx2"/>
                </a:solidFill>
                <a:ea typeface="楷体_GB2312" pitchFamily="49" charset="-122"/>
              </a:rPr>
              <a:t>50%</a:t>
            </a:r>
            <a:r>
              <a:rPr lang="zh-CN" altLang="en-US" sz="1800" dirty="0">
                <a:solidFill>
                  <a:schemeClr val="tx2"/>
                </a:solidFill>
                <a:ea typeface="楷体_GB2312" pitchFamily="49" charset="-122"/>
              </a:rPr>
              <a:t>，销售额增加</a:t>
            </a:r>
            <a:r>
              <a:rPr lang="zh-CN" altLang="en-US" sz="1800" dirty="0" smtClean="0">
                <a:solidFill>
                  <a:schemeClr val="tx2"/>
                </a:solidFill>
                <a:ea typeface="楷体_GB2312" pitchFamily="49" charset="-122"/>
              </a:rPr>
              <a:t>了</a:t>
            </a:r>
            <a:r>
              <a:rPr lang="en-US" altLang="zh-CN" sz="1800" dirty="0">
                <a:solidFill>
                  <a:schemeClr val="tx2"/>
                </a:solidFill>
                <a:ea typeface="楷体_GB2312" pitchFamily="49" charset="-122"/>
              </a:rPr>
              <a:t>23%</a:t>
            </a:r>
            <a:r>
              <a:rPr lang="zh-CN" altLang="en-US" sz="1800" dirty="0">
                <a:solidFill>
                  <a:schemeClr val="tx2"/>
                </a:solidFill>
                <a:ea typeface="楷体_GB2312" pitchFamily="49" charset="-122"/>
              </a:rPr>
              <a:t>，取得了较大的成效</a:t>
            </a:r>
            <a:r>
              <a:rPr lang="zh-CN" altLang="en-US" sz="1800" dirty="0" smtClean="0">
                <a:solidFill>
                  <a:schemeClr val="tx2"/>
                </a:solidFill>
                <a:ea typeface="楷体_GB2312" pitchFamily="49" charset="-122"/>
              </a:rPr>
              <a:t>。</a:t>
            </a:r>
            <a:endParaRPr lang="zh-CN" altLang="en-US" sz="1800" dirty="0">
              <a:solidFill>
                <a:schemeClr val="tx2"/>
              </a:solidFill>
              <a:ea typeface="楷体_GB2312" pitchFamily="49"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198" name="文本占位符 2197"/>
          <p:cNvSpPr>
            <a:spLocks noGrp="1"/>
          </p:cNvSpPr>
          <p:nvPr>
            <p:ph type="body" idx="4294967295"/>
          </p:nvPr>
        </p:nvSpPr>
        <p:spPr>
          <a:xfrm>
            <a:off x="685800" y="1066800"/>
            <a:ext cx="7772400" cy="2153022"/>
          </a:xfrm>
        </p:spPr>
        <p:txBody>
          <a:bodyPr>
            <a:noAutofit/>
          </a:bodyPr>
          <a:lstStyle/>
          <a:p>
            <a:pPr>
              <a:buNone/>
            </a:pPr>
            <a:r>
              <a:rPr lang="zh-CN" altLang="en-US" sz="1800" dirty="0">
                <a:solidFill>
                  <a:schemeClr val="tx2"/>
                </a:solidFill>
                <a:ea typeface="楷体_GB2312" pitchFamily="49" charset="-122"/>
              </a:rPr>
              <a:t>接着，</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公司将</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系统进行了扩展，并且根据新增客户的特点又采取了多种措施，在原本</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管理软件上增加了许多新的功能。</a:t>
            </a:r>
          </a:p>
          <a:p>
            <a:pPr>
              <a:buNone/>
            </a:pPr>
            <a:r>
              <a:rPr lang="en-US" altLang="zh-CN" sz="1800" dirty="0" smtClean="0">
                <a:solidFill>
                  <a:schemeClr val="tx2"/>
                </a:solidFill>
                <a:ea typeface="楷体_GB2312" pitchFamily="49" charset="-122"/>
              </a:rPr>
              <a:t>1</a:t>
            </a:r>
            <a:r>
              <a:rPr lang="en-US" altLang="zh-CN" sz="1800" dirty="0">
                <a:solidFill>
                  <a:schemeClr val="tx2"/>
                </a:solidFill>
                <a:ea typeface="楷体_GB2312" pitchFamily="49" charset="-122"/>
              </a:rPr>
              <a:t>.</a:t>
            </a:r>
            <a:r>
              <a:rPr lang="zh-CN" altLang="en-US" sz="1800" dirty="0">
                <a:solidFill>
                  <a:schemeClr val="tx2"/>
                </a:solidFill>
                <a:ea typeface="楷体_GB2312" pitchFamily="49" charset="-122"/>
              </a:rPr>
              <a:t>某些客户可能只能提供总存储量的</a:t>
            </a:r>
            <a:r>
              <a:rPr lang="en-US" altLang="zh-CN" sz="1800" dirty="0">
                <a:solidFill>
                  <a:schemeClr val="tx2"/>
                </a:solidFill>
                <a:ea typeface="楷体_GB2312" pitchFamily="49" charset="-122"/>
              </a:rPr>
              <a:t>EDI</a:t>
            </a:r>
            <a:r>
              <a:rPr lang="zh-CN" altLang="en-US" sz="1800" dirty="0">
                <a:solidFill>
                  <a:schemeClr val="tx2"/>
                </a:solidFill>
                <a:ea typeface="楷体_GB2312" pitchFamily="49" charset="-122"/>
              </a:rPr>
              <a:t>数据，而不是当前现有库存数。为此，</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公司增加了一个简单的</a:t>
            </a:r>
            <a:r>
              <a:rPr lang="en-US" altLang="zh-CN" sz="1800" dirty="0">
                <a:solidFill>
                  <a:schemeClr val="tx2"/>
                </a:solidFill>
                <a:ea typeface="楷体_GB2312" pitchFamily="49" charset="-122"/>
              </a:rPr>
              <a:t>EDI/VMI</a:t>
            </a:r>
            <a:r>
              <a:rPr lang="zh-CN" altLang="en-US" sz="1800" dirty="0">
                <a:solidFill>
                  <a:schemeClr val="tx2"/>
                </a:solidFill>
                <a:ea typeface="楷体_GB2312" pitchFamily="49" charset="-122"/>
              </a:rPr>
              <a:t>接口程序，计算出客户需要的现有库存数。</a:t>
            </a:r>
          </a:p>
          <a:p>
            <a:pPr>
              <a:buNone/>
            </a:pPr>
            <a:r>
              <a:rPr lang="en-US" altLang="zh-CN" sz="1800" dirty="0">
                <a:solidFill>
                  <a:schemeClr val="tx2"/>
                </a:solidFill>
                <a:ea typeface="楷体_GB2312" pitchFamily="49" charset="-122"/>
              </a:rPr>
              <a:t>2.</a:t>
            </a:r>
            <a:r>
              <a:rPr lang="zh-CN" altLang="en-US" sz="1800" dirty="0">
                <a:solidFill>
                  <a:schemeClr val="tx2"/>
                </a:solidFill>
                <a:ea typeface="楷体_GB2312" pitchFamily="49" charset="-122"/>
              </a:rPr>
              <a:t>有些客户没有足够的销售历史数据用来进行销售预测。为解决这个问题，</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公司用</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软件中的一种预设的库存模块让这些客户先运行起来，直到积累起足够的销售数据后再切换到正式的系统中去</a:t>
            </a:r>
            <a:r>
              <a:rPr lang="zh-CN" altLang="en-US" sz="1800" dirty="0" smtClean="0">
                <a:solidFill>
                  <a:schemeClr val="tx2"/>
                </a:solidFill>
                <a:ea typeface="楷体_GB2312" pitchFamily="49" charset="-122"/>
              </a:rPr>
              <a:t>。</a:t>
            </a:r>
            <a:endParaRPr lang="en-US" altLang="zh-CN" sz="1800" dirty="0" smtClean="0">
              <a:solidFill>
                <a:schemeClr val="tx2"/>
              </a:solidFill>
              <a:ea typeface="楷体_GB2312" pitchFamily="49" charset="-122"/>
            </a:endParaRPr>
          </a:p>
          <a:p>
            <a:pPr>
              <a:buNone/>
            </a:pPr>
            <a:r>
              <a:rPr lang="en-US" altLang="zh-CN" sz="1800" dirty="0" smtClean="0">
                <a:solidFill>
                  <a:schemeClr val="tx2"/>
                </a:solidFill>
                <a:ea typeface="楷体_GB2312" pitchFamily="49" charset="-122"/>
              </a:rPr>
              <a:t>3</a:t>
            </a:r>
            <a:r>
              <a:rPr lang="en-US" altLang="zh-CN" sz="1800" dirty="0">
                <a:solidFill>
                  <a:schemeClr val="tx2"/>
                </a:solidFill>
                <a:ea typeface="楷体_GB2312" pitchFamily="49" charset="-122"/>
              </a:rPr>
              <a:t>.</a:t>
            </a:r>
            <a:r>
              <a:rPr lang="zh-CN" altLang="en-US" sz="1800" dirty="0">
                <a:solidFill>
                  <a:schemeClr val="tx2"/>
                </a:solidFill>
                <a:ea typeface="楷体_GB2312" pitchFamily="49" charset="-122"/>
              </a:rPr>
              <a:t>有些分销商要求提供一个最低的用于展示商品的数量。</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公司与这些客户一起工作，一起确定他们所需要的商品和数量（因为数量太多影响库存成本），然后用</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中工具设置好，以备以后使用。</a:t>
            </a:r>
          </a:p>
          <a:p>
            <a:pPr>
              <a:buNone/>
            </a:pPr>
            <a:endParaRPr lang="en-US" altLang="zh-CN" sz="2000" dirty="0" smtClean="0">
              <a:solidFill>
                <a:schemeClr val="tx2"/>
              </a:solidFill>
              <a:ea typeface="楷体_GB2312" pitchFamily="49" charset="-122"/>
            </a:endParaRPr>
          </a:p>
          <a:p>
            <a:pPr>
              <a:buNone/>
            </a:pPr>
            <a:endParaRPr lang="zh-CN" altLang="en-US" sz="2000" dirty="0">
              <a:solidFill>
                <a:schemeClr val="tx2"/>
              </a:solidFill>
              <a:ea typeface="楷体_GB2312" pitchFamily="49" charset="-122"/>
            </a:endParaRPr>
          </a:p>
        </p:txBody>
      </p:sp>
    </p:spTree>
    <p:extLst>
      <p:ext uri="{BB962C8B-B14F-4D97-AF65-F5344CB8AC3E}">
        <p14:creationId xmlns:p14="http://schemas.microsoft.com/office/powerpoint/2010/main" val="23687714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10" name="文本占位符 2209"/>
          <p:cNvSpPr>
            <a:spLocks noGrp="1"/>
          </p:cNvSpPr>
          <p:nvPr>
            <p:ph type="body" idx="4294967295"/>
          </p:nvPr>
        </p:nvSpPr>
        <p:spPr>
          <a:xfrm>
            <a:off x="11430" y="1143000"/>
            <a:ext cx="9025255" cy="4572000"/>
          </a:xfrm>
        </p:spPr>
        <p:txBody>
          <a:bodyPr>
            <a:normAutofit/>
          </a:bodyPr>
          <a:lstStyle/>
          <a:p>
            <a:pPr>
              <a:buNone/>
            </a:pPr>
            <a:r>
              <a:rPr lang="en-US" altLang="zh-CN" sz="1800" dirty="0" smtClean="0">
                <a:solidFill>
                  <a:schemeClr val="tx2"/>
                </a:solidFill>
                <a:ea typeface="楷体_GB2312" pitchFamily="49" charset="-122"/>
              </a:rPr>
              <a:t>VMI</a:t>
            </a:r>
            <a:r>
              <a:rPr lang="zh-CN" altLang="en-US" sz="1800" dirty="0">
                <a:solidFill>
                  <a:schemeClr val="tx2"/>
                </a:solidFill>
                <a:ea typeface="楷体_GB2312" pitchFamily="49" charset="-122"/>
              </a:rPr>
              <a:t>系统建立起来后，客户每周将销售和库存数据传送到</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公司，然后由主机系统和</a:t>
            </a:r>
            <a:r>
              <a:rPr lang="en-US" altLang="zh-CN" sz="1800" dirty="0">
                <a:solidFill>
                  <a:schemeClr val="tx2"/>
                </a:solidFill>
                <a:ea typeface="楷体_GB2312" pitchFamily="49" charset="-122"/>
              </a:rPr>
              <a:t>VMI</a:t>
            </a:r>
            <a:r>
              <a:rPr lang="zh-CN" altLang="en-US" sz="1800" dirty="0" smtClean="0">
                <a:solidFill>
                  <a:schemeClr val="tx2"/>
                </a:solidFill>
                <a:ea typeface="楷体_GB2312" pitchFamily="49" charset="-122"/>
              </a:rPr>
              <a:t>接口系统</a:t>
            </a:r>
            <a:r>
              <a:rPr lang="zh-CN" altLang="en-US" sz="1800" dirty="0">
                <a:solidFill>
                  <a:schemeClr val="tx2"/>
                </a:solidFill>
                <a:ea typeface="楷体_GB2312" pitchFamily="49" charset="-122"/>
              </a:rPr>
              <a:t>进行处理。</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公司通过</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系统，根据销售的历史数据、季节款式、颜色等不同因素，为每一个客户预测一年的销售和库存需要量。</a:t>
            </a:r>
          </a:p>
          <a:p>
            <a:pPr>
              <a:buNone/>
            </a:pPr>
            <a:r>
              <a:rPr lang="zh-CN" altLang="en-US" sz="1800" dirty="0">
                <a:solidFill>
                  <a:schemeClr val="tx2"/>
                </a:solidFill>
                <a:ea typeface="楷体_GB2312" pitchFamily="49" charset="-122"/>
              </a:rPr>
              <a:t>为把工作做好，</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应用了多种不同的预测工具进行比较，选择出其中最好的方法用于实际管理工作。在库存需求管理中，他们主要做的工作是：计算可供销售的数量和安全库存、安排货物运输计划、确定交货周期、计算补库订货量等。所有计划好的补充库存的数据都要复核一遍，然后根据下一周（或下一天）的业务，输入主机进行配送优化，最后确定出各配送中心装载</a:t>
            </a:r>
            <a:r>
              <a:rPr lang="en-US" altLang="zh-CN" sz="1800" dirty="0">
                <a:solidFill>
                  <a:schemeClr val="tx2"/>
                </a:solidFill>
                <a:ea typeface="楷体_GB2312" pitchFamily="49" charset="-122"/>
              </a:rPr>
              <a:t>/</a:t>
            </a:r>
            <a:r>
              <a:rPr lang="zh-CN" altLang="en-US" sz="1800" dirty="0">
                <a:solidFill>
                  <a:schemeClr val="tx2"/>
                </a:solidFill>
                <a:ea typeface="楷体_GB2312" pitchFamily="49" charset="-122"/>
              </a:rPr>
              <a:t>运输的数量。</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公司将送货单提前通知各个客户。</a:t>
            </a:r>
          </a:p>
          <a:p>
            <a:pPr>
              <a:buNone/>
            </a:pPr>
            <a:r>
              <a:rPr lang="zh-CN" altLang="en-US" sz="1800" dirty="0">
                <a:solidFill>
                  <a:schemeClr val="tx2"/>
                </a:solidFill>
                <a:ea typeface="楷体_GB2312" pitchFamily="49" charset="-122"/>
              </a:rPr>
              <a:t>一般情况下，</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系统需要的数据通过</a:t>
            </a:r>
            <a:r>
              <a:rPr lang="en-US" altLang="zh-CN" sz="1800" dirty="0">
                <a:solidFill>
                  <a:schemeClr val="tx2"/>
                </a:solidFill>
                <a:ea typeface="楷体_GB2312" pitchFamily="49" charset="-122"/>
              </a:rPr>
              <a:t>ERP</a:t>
            </a:r>
            <a:r>
              <a:rPr lang="zh-CN" altLang="en-US" sz="1800" dirty="0">
                <a:solidFill>
                  <a:schemeClr val="tx2"/>
                </a:solidFill>
                <a:ea typeface="楷体_GB2312" pitchFamily="49" charset="-122"/>
              </a:rPr>
              <a:t>系统获得，但是</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公司没有</a:t>
            </a:r>
            <a:r>
              <a:rPr lang="en-US" altLang="zh-CN" sz="1800" dirty="0">
                <a:solidFill>
                  <a:schemeClr val="tx2"/>
                </a:solidFill>
                <a:ea typeface="楷体_GB2312" pitchFamily="49" charset="-122"/>
              </a:rPr>
              <a:t>ERP</a:t>
            </a:r>
            <a:r>
              <a:rPr lang="zh-CN" altLang="en-US" sz="1800" dirty="0">
                <a:solidFill>
                  <a:schemeClr val="tx2"/>
                </a:solidFill>
                <a:ea typeface="楷体_GB2312" pitchFamily="49" charset="-122"/>
              </a:rPr>
              <a:t>。为了满足需要，同时能够兼顾</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客户和非</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客户，</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公司选用了最好的预测软件，并建立了另外的</a:t>
            </a:r>
            <a:r>
              <a:rPr lang="en-US" altLang="zh-CN" sz="1800" dirty="0">
                <a:solidFill>
                  <a:schemeClr val="tx2"/>
                </a:solidFill>
                <a:ea typeface="楷体_GB2312" pitchFamily="49" charset="-122"/>
              </a:rPr>
              <a:t>VMI</a:t>
            </a:r>
            <a:r>
              <a:rPr lang="zh-CN" altLang="en-US" sz="1800" dirty="0">
                <a:solidFill>
                  <a:schemeClr val="tx2"/>
                </a:solidFill>
                <a:ea typeface="楷体_GB2312" pitchFamily="49" charset="-122"/>
              </a:rPr>
              <a:t>系统数据库。公司每周更新数据库中的订货和运输数据，并且用这些数据进行总的销售预测。结果表明，</a:t>
            </a:r>
            <a:r>
              <a:rPr lang="en-US" altLang="zh-CN" sz="1800" dirty="0">
                <a:solidFill>
                  <a:schemeClr val="tx2"/>
                </a:solidFill>
                <a:ea typeface="楷体_GB2312" pitchFamily="49" charset="-122"/>
              </a:rPr>
              <a:t>DH</a:t>
            </a:r>
            <a:r>
              <a:rPr lang="zh-CN" altLang="en-US" sz="1800" dirty="0">
                <a:solidFill>
                  <a:schemeClr val="tx2"/>
                </a:solidFill>
                <a:ea typeface="楷体_GB2312" pitchFamily="49" charset="-122"/>
              </a:rPr>
              <a:t>公司和其客户都取得了预期的效益。</a:t>
            </a:r>
          </a:p>
          <a:p>
            <a:pPr>
              <a:buNone/>
            </a:pPr>
            <a:endParaRPr lang="zh-CN" altLang="en-US" sz="1800" dirty="0">
              <a:solidFill>
                <a:schemeClr val="tx2"/>
              </a:solidFill>
              <a:ea typeface="楷体_GB2312" pitchFamily="49"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16" name="文本占位符 2215"/>
          <p:cNvSpPr>
            <a:spLocks noGrp="1"/>
          </p:cNvSpPr>
          <p:nvPr>
            <p:ph type="body" idx="4294967295"/>
          </p:nvPr>
        </p:nvSpPr>
        <p:spPr>
          <a:xfrm>
            <a:off x="35560" y="843915"/>
            <a:ext cx="8980805" cy="4953000"/>
          </a:xfrm>
        </p:spPr>
        <p:txBody>
          <a:bodyPr/>
          <a:lstStyle/>
          <a:p>
            <a:r>
              <a:rPr lang="zh-CN" altLang="en-US" dirty="0">
                <a:solidFill>
                  <a:srgbClr val="6666FF"/>
                </a:solidFill>
              </a:rPr>
              <a:t>实施</a:t>
            </a:r>
            <a:r>
              <a:rPr lang="en-US" altLang="zh-CN" dirty="0">
                <a:solidFill>
                  <a:srgbClr val="6666FF"/>
                </a:solidFill>
              </a:rPr>
              <a:t>VMI</a:t>
            </a:r>
            <a:r>
              <a:rPr lang="zh-CN" altLang="en-US" dirty="0">
                <a:solidFill>
                  <a:srgbClr val="6666FF"/>
                </a:solidFill>
              </a:rPr>
              <a:t>的要求</a:t>
            </a:r>
          </a:p>
          <a:p>
            <a:pPr>
              <a:buClr>
                <a:srgbClr val="FF0066"/>
              </a:buClr>
              <a:buFont typeface="Wingdings" panose="05000000000000000000" pitchFamily="2" charset="2"/>
              <a:buChar char="v"/>
            </a:pPr>
            <a:r>
              <a:rPr lang="zh-CN" altLang="en-US" sz="2800" b="1" dirty="0">
                <a:solidFill>
                  <a:schemeClr val="tx2"/>
                </a:solidFill>
                <a:ea typeface="楷体_GB2312" pitchFamily="49" charset="-122"/>
              </a:rPr>
              <a:t>企业内部紧密合作</a:t>
            </a:r>
          </a:p>
          <a:p>
            <a:pPr>
              <a:buClr>
                <a:srgbClr val="FF0066"/>
              </a:buClr>
              <a:buFont typeface="Wingdings" panose="05000000000000000000" pitchFamily="2" charset="2"/>
              <a:buNone/>
            </a:pPr>
            <a:r>
              <a:rPr lang="zh-CN" altLang="en-US" sz="2800" dirty="0">
                <a:solidFill>
                  <a:schemeClr val="tx2"/>
                </a:solidFill>
                <a:ea typeface="楷体_GB2312" pitchFamily="49" charset="-122"/>
              </a:rPr>
              <a:t>   供应商内部、制造商内部的不同部门要紧密合作，保证按时供货。</a:t>
            </a:r>
          </a:p>
          <a:p>
            <a:pPr>
              <a:buClr>
                <a:srgbClr val="FF0066"/>
              </a:buClr>
              <a:buFont typeface="Wingdings" panose="05000000000000000000" pitchFamily="2" charset="2"/>
              <a:buChar char="v"/>
            </a:pPr>
            <a:r>
              <a:rPr lang="zh-CN" altLang="en-US" sz="2800" b="1" dirty="0">
                <a:solidFill>
                  <a:schemeClr val="tx2"/>
                </a:solidFill>
                <a:ea typeface="楷体_GB2312" pitchFamily="49" charset="-122"/>
              </a:rPr>
              <a:t>企业之间紧密合作</a:t>
            </a:r>
          </a:p>
          <a:p>
            <a:pPr>
              <a:buClr>
                <a:srgbClr val="FF0066"/>
              </a:buClr>
              <a:buFont typeface="Wingdings" panose="05000000000000000000" pitchFamily="2" charset="2"/>
              <a:buNone/>
            </a:pPr>
            <a:r>
              <a:rPr lang="zh-CN" altLang="en-US" sz="2800" dirty="0">
                <a:solidFill>
                  <a:schemeClr val="tx2"/>
                </a:solidFill>
                <a:ea typeface="楷体_GB2312" pitchFamily="49" charset="-122"/>
              </a:rPr>
              <a:t>   供应商、制造商、分销商和顾客之间建立起战略合作伙伴关系，减少产品的阶段性库存。尤其是他们之间要进行最有效的信息交换，保证传递真实信息，这是供应链节点企业合作的关键。</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22" name="文本占位符 2221"/>
          <p:cNvSpPr>
            <a:spLocks noGrp="1"/>
          </p:cNvSpPr>
          <p:nvPr>
            <p:ph type="body" idx="4294967295"/>
          </p:nvPr>
        </p:nvSpPr>
        <p:spPr>
          <a:xfrm>
            <a:off x="685800" y="1143000"/>
            <a:ext cx="7772400" cy="4953000"/>
          </a:xfrm>
        </p:spPr>
        <p:txBody>
          <a:bodyPr/>
          <a:lstStyle/>
          <a:p>
            <a:pPr>
              <a:buClr>
                <a:srgbClr val="FF0066"/>
              </a:buClr>
              <a:buFont typeface="Wingdings" panose="05000000000000000000" pitchFamily="2" charset="2"/>
              <a:buChar char="v"/>
            </a:pPr>
            <a:r>
              <a:rPr lang="en-US" altLang="zh-CN" sz="2800">
                <a:solidFill>
                  <a:srgbClr val="6666FF"/>
                </a:solidFill>
                <a:latin typeface="宋体" panose="02010600030101010101" pitchFamily="2" charset="-122"/>
              </a:rPr>
              <a:t>VMI</a:t>
            </a:r>
            <a:r>
              <a:rPr lang="zh-CN" altLang="en-US" sz="2800">
                <a:solidFill>
                  <a:srgbClr val="6666FF"/>
                </a:solidFill>
                <a:latin typeface="宋体" panose="02010600030101010101" pitchFamily="2" charset="-122"/>
              </a:rPr>
              <a:t>协议对供应商和零售商益处</a:t>
            </a:r>
          </a:p>
          <a:p>
            <a:pPr>
              <a:buClr>
                <a:srgbClr val="FF0066"/>
              </a:buClr>
              <a:buFont typeface="Wingdings" panose="05000000000000000000" pitchFamily="2" charset="2"/>
              <a:buChar char="q"/>
            </a:pPr>
            <a:r>
              <a:rPr lang="zh-CN" altLang="en-US" sz="2800">
                <a:solidFill>
                  <a:schemeClr val="tx2"/>
                </a:solidFill>
                <a:ea typeface="楷体_GB2312" pitchFamily="49" charset="-122"/>
              </a:rPr>
              <a:t>零售商：</a:t>
            </a:r>
          </a:p>
          <a:p>
            <a:pPr>
              <a:buClr>
                <a:srgbClr val="FF0066"/>
              </a:buClr>
              <a:buFont typeface="Wingdings" panose="05000000000000000000" pitchFamily="2" charset="2"/>
              <a:buChar char="ü"/>
            </a:pPr>
            <a:r>
              <a:rPr lang="zh-CN" altLang="en-US" sz="2000">
                <a:solidFill>
                  <a:schemeClr val="tx2"/>
                </a:solidFill>
                <a:ea typeface="楷体_GB2312" pitchFamily="49" charset="-122"/>
              </a:rPr>
              <a:t>能减轻订货及监视采购的负担。</a:t>
            </a:r>
          </a:p>
          <a:p>
            <a:pPr>
              <a:buClr>
                <a:srgbClr val="FF0066"/>
              </a:buClr>
              <a:buFont typeface="Wingdings" panose="05000000000000000000" pitchFamily="2" charset="2"/>
              <a:buChar char="q"/>
            </a:pPr>
            <a:r>
              <a:rPr lang="zh-CN" altLang="en-US" sz="2800">
                <a:solidFill>
                  <a:schemeClr val="tx2"/>
                </a:solidFill>
                <a:ea typeface="楷体_GB2312" pitchFamily="49" charset="-122"/>
              </a:rPr>
              <a:t>供应商：</a:t>
            </a:r>
          </a:p>
          <a:p>
            <a:pPr>
              <a:buClr>
                <a:srgbClr val="FF0066"/>
              </a:buClr>
              <a:buFont typeface="Wingdings" panose="05000000000000000000" pitchFamily="2" charset="2"/>
              <a:buChar char="ü"/>
            </a:pPr>
            <a:r>
              <a:rPr lang="zh-CN" altLang="en-US" sz="2000">
                <a:solidFill>
                  <a:schemeClr val="tx2"/>
                </a:solidFill>
                <a:ea typeface="楷体_GB2312" pitchFamily="49" charset="-122"/>
              </a:rPr>
              <a:t>减少需求预测的次数及需求预测的不确定性；</a:t>
            </a:r>
          </a:p>
          <a:p>
            <a:pPr>
              <a:buClr>
                <a:srgbClr val="FF0066"/>
              </a:buClr>
              <a:buFont typeface="Wingdings" panose="05000000000000000000" pitchFamily="2" charset="2"/>
              <a:buChar char="ü"/>
            </a:pPr>
            <a:r>
              <a:rPr lang="zh-CN" altLang="en-US" sz="2000">
                <a:solidFill>
                  <a:schemeClr val="tx2"/>
                </a:solidFill>
                <a:ea typeface="楷体_GB2312" pitchFamily="49" charset="-122"/>
              </a:rPr>
              <a:t>减少物流成本</a:t>
            </a:r>
          </a:p>
          <a:p>
            <a:pPr>
              <a:buClr>
                <a:srgbClr val="FF0066"/>
              </a:buClr>
              <a:buFont typeface="Wingdings" panose="05000000000000000000" pitchFamily="2" charset="2"/>
              <a:buChar char="ü"/>
            </a:pPr>
            <a:r>
              <a:rPr lang="zh-CN" altLang="en-US" sz="2000">
                <a:solidFill>
                  <a:schemeClr val="tx2"/>
                </a:solidFill>
                <a:ea typeface="楷体_GB2312" pitchFamily="49" charset="-122"/>
              </a:rPr>
              <a:t>缩短交货时间</a:t>
            </a:r>
          </a:p>
          <a:p>
            <a:pPr>
              <a:buClr>
                <a:srgbClr val="FF0066"/>
              </a:buClr>
              <a:buFont typeface="Wingdings" panose="05000000000000000000" pitchFamily="2" charset="2"/>
              <a:buChar char="ü"/>
            </a:pPr>
            <a:r>
              <a:rPr lang="zh-CN" altLang="en-US" sz="2000">
                <a:solidFill>
                  <a:schemeClr val="tx2"/>
                </a:solidFill>
                <a:ea typeface="楷体_GB2312" pitchFamily="49" charset="-122"/>
              </a:rPr>
              <a:t>改善服务水平</a:t>
            </a:r>
          </a:p>
          <a:p>
            <a:pPr>
              <a:buClr>
                <a:srgbClr val="FF0066"/>
              </a:buClr>
              <a:buFont typeface="Wingdings" panose="05000000000000000000" pitchFamily="2" charset="2"/>
              <a:buChar char="ü"/>
            </a:pPr>
            <a:r>
              <a:rPr lang="zh-CN" altLang="en-US" sz="2000">
                <a:solidFill>
                  <a:schemeClr val="tx2"/>
                </a:solidFill>
                <a:ea typeface="楷体_GB2312" pitchFamily="49" charset="-122"/>
              </a:rPr>
              <a:t>降低运输成本</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28" name="文本占位符 2227"/>
          <p:cNvSpPr>
            <a:spLocks noGrp="1"/>
          </p:cNvSpPr>
          <p:nvPr>
            <p:ph type="body" idx="4294967295"/>
          </p:nvPr>
        </p:nvSpPr>
        <p:spPr>
          <a:xfrm>
            <a:off x="395605" y="1059815"/>
            <a:ext cx="7772400" cy="4038600"/>
          </a:xfrm>
        </p:spPr>
        <p:txBody>
          <a:bodyPr/>
          <a:lstStyle/>
          <a:p>
            <a:pPr marL="0" indent="0">
              <a:buNone/>
            </a:pPr>
            <a:r>
              <a:rPr lang="en-US" altLang="zh-CN" dirty="0" smtClean="0">
                <a:solidFill>
                  <a:srgbClr val="6666FF"/>
                </a:solidFill>
              </a:rPr>
              <a:t>VMI</a:t>
            </a:r>
            <a:r>
              <a:rPr lang="zh-CN" altLang="en-US" dirty="0">
                <a:solidFill>
                  <a:srgbClr val="6666FF"/>
                </a:solidFill>
              </a:rPr>
              <a:t>风险管理策略</a:t>
            </a:r>
          </a:p>
          <a:p>
            <a:pPr>
              <a:buNone/>
            </a:pPr>
            <a:r>
              <a:rPr lang="zh-CN" altLang="en-US" sz="2800" dirty="0">
                <a:solidFill>
                  <a:schemeClr val="tx2"/>
                </a:solidFill>
                <a:ea typeface="楷体_GB2312" pitchFamily="49" charset="-122"/>
              </a:rPr>
              <a:t>     </a:t>
            </a:r>
            <a:r>
              <a:rPr lang="en-US" altLang="zh-CN" sz="2800" dirty="0">
                <a:solidFill>
                  <a:schemeClr val="tx2"/>
                </a:solidFill>
                <a:ea typeface="楷体_GB2312" pitchFamily="49" charset="-122"/>
              </a:rPr>
              <a:t>VMI</a:t>
            </a:r>
            <a:r>
              <a:rPr lang="zh-CN" altLang="en-US" sz="2800" dirty="0">
                <a:solidFill>
                  <a:schemeClr val="tx2"/>
                </a:solidFill>
                <a:ea typeface="楷体_GB2312" pitchFamily="49" charset="-122"/>
              </a:rPr>
              <a:t>是企业实现库存成本和风险转移的一条重要途径。如图</a:t>
            </a:r>
            <a:r>
              <a:rPr lang="en-US" altLang="zh-CN" sz="2800" dirty="0">
                <a:solidFill>
                  <a:schemeClr val="tx2"/>
                </a:solidFill>
                <a:ea typeface="楷体_GB2312" pitchFamily="49" charset="-122"/>
              </a:rPr>
              <a:t>5</a:t>
            </a:r>
            <a:r>
              <a:rPr lang="zh-CN" altLang="en-US" sz="2800" dirty="0">
                <a:solidFill>
                  <a:schemeClr val="tx2"/>
                </a:solidFill>
                <a:ea typeface="楷体_GB2312" pitchFamily="49" charset="-122"/>
              </a:rPr>
              <a:t>所示。</a:t>
            </a:r>
          </a:p>
          <a:p>
            <a:pPr>
              <a:buNone/>
            </a:pPr>
            <a:r>
              <a:rPr lang="zh-CN" altLang="en-US" sz="2800" dirty="0">
                <a:solidFill>
                  <a:schemeClr val="tx2"/>
                </a:solidFill>
                <a:ea typeface="楷体_GB2312" pitchFamily="49" charset="-122"/>
              </a:rPr>
              <a:t>    通过契约的形式，企业将本来应该由自己承担的成本和风险转移给供应商，形成一个利益共享、风险共担的合作联盟。</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微软雅黑" panose="020B0503020204020204" pitchFamily="34" charset="-122"/>
                  <a:ea typeface="微软雅黑" panose="020B0503020204020204" pitchFamily="34" charset="-122"/>
                  <a:sym typeface="+mn-ea"/>
                </a:rPr>
                <a:t>二、仓储的地位和作用</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cxnSp>
        <p:nvCxnSpPr>
          <p:cNvPr id="42" name="直接箭头连接符 41"/>
          <p:cNvCxnSpPr/>
          <p:nvPr/>
        </p:nvCxnSpPr>
        <p:spPr>
          <a:xfrm>
            <a:off x="381000" y="2758807"/>
            <a:ext cx="8439150" cy="0"/>
          </a:xfrm>
          <a:prstGeom prst="straightConnector1">
            <a:avLst/>
          </a:prstGeom>
          <a:ln w="57150">
            <a:solidFill>
              <a:srgbClr val="1A3F6C"/>
            </a:solidFill>
            <a:tailEnd type="arrow"/>
          </a:ln>
        </p:spPr>
        <p:style>
          <a:lnRef idx="1">
            <a:schemeClr val="accent1"/>
          </a:lnRef>
          <a:fillRef idx="0">
            <a:schemeClr val="accent1"/>
          </a:fillRef>
          <a:effectRef idx="0">
            <a:schemeClr val="accent1"/>
          </a:effectRef>
          <a:fontRef idx="minor">
            <a:schemeClr val="tx1"/>
          </a:fontRef>
        </p:style>
      </p:cxnSp>
      <p:sp>
        <p:nvSpPr>
          <p:cNvPr id="43" name="椭圆 34"/>
          <p:cNvSpPr/>
          <p:nvPr/>
        </p:nvSpPr>
        <p:spPr>
          <a:xfrm>
            <a:off x="1460984" y="1985793"/>
            <a:ext cx="946956" cy="121783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2"/>
                </a:solidFill>
                <a:latin typeface="微软雅黑" panose="020B0503020204020204" pitchFamily="34" charset="-122"/>
                <a:ea typeface="微软雅黑" panose="020B0503020204020204" pitchFamily="34" charset="-122"/>
              </a:rPr>
              <a:t>一</a:t>
            </a:r>
          </a:p>
        </p:txBody>
      </p:sp>
      <p:sp>
        <p:nvSpPr>
          <p:cNvPr id="44" name="矩形 43"/>
          <p:cNvSpPr/>
          <p:nvPr/>
        </p:nvSpPr>
        <p:spPr>
          <a:xfrm>
            <a:off x="5300345" y="3601085"/>
            <a:ext cx="1644015" cy="583565"/>
          </a:xfrm>
          <a:prstGeom prst="rect">
            <a:avLst/>
          </a:prstGeom>
        </p:spPr>
        <p:txBody>
          <a:bodyPr wrap="square">
            <a:spAutoFit/>
          </a:bodyPr>
          <a:lstStyle/>
          <a:p>
            <a:pPr algn="l"/>
            <a:r>
              <a:rPr lang="zh-CN" altLang="en-US" sz="1600" b="1" dirty="0" smtClean="0">
                <a:solidFill>
                  <a:srgbClr val="C00000"/>
                </a:solidFill>
                <a:latin typeface="微软雅黑" panose="020B0503020204020204" pitchFamily="34" charset="-122"/>
                <a:ea typeface="微软雅黑" panose="020B0503020204020204" pitchFamily="34" charset="-122"/>
                <a:sym typeface="+mn-ea"/>
              </a:rPr>
              <a:t>调整运输工具载运能力的不平和</a:t>
            </a:r>
          </a:p>
        </p:txBody>
      </p:sp>
      <p:sp>
        <p:nvSpPr>
          <p:cNvPr id="45" name="矩形 44"/>
          <p:cNvSpPr/>
          <p:nvPr/>
        </p:nvSpPr>
        <p:spPr>
          <a:xfrm>
            <a:off x="323850" y="1635125"/>
            <a:ext cx="3072130" cy="337185"/>
          </a:xfrm>
          <a:prstGeom prst="rect">
            <a:avLst/>
          </a:prstGeom>
        </p:spPr>
        <p:txBody>
          <a:bodyPr wrap="square">
            <a:spAutoFit/>
          </a:bodyPr>
          <a:lstStyle/>
          <a:p>
            <a:pPr algn="l"/>
            <a:r>
              <a:rPr lang="zh-CN" altLang="zh-CN" sz="1600" b="1" dirty="0">
                <a:solidFill>
                  <a:srgbClr val="C00000"/>
                </a:solidFill>
                <a:latin typeface="微软雅黑" panose="020B0503020204020204" pitchFamily="34" charset="-122"/>
                <a:ea typeface="微软雅黑" panose="020B0503020204020204" pitchFamily="34" charset="-122"/>
                <a:sym typeface="+mn-ea"/>
              </a:rPr>
              <a:t>调整生产和消费在时间上的间隔</a:t>
            </a:r>
          </a:p>
        </p:txBody>
      </p:sp>
      <p:sp>
        <p:nvSpPr>
          <p:cNvPr id="6" name="矩形 5"/>
          <p:cNvSpPr/>
          <p:nvPr/>
        </p:nvSpPr>
        <p:spPr>
          <a:xfrm>
            <a:off x="3695424" y="1307349"/>
            <a:ext cx="3465830" cy="337185"/>
          </a:xfrm>
          <a:prstGeom prst="rect">
            <a:avLst/>
          </a:prstGeom>
        </p:spPr>
        <p:txBody>
          <a:bodyPr wrap="square">
            <a:spAutoFit/>
          </a:bodyPr>
          <a:lstStyle/>
          <a:p>
            <a:pPr algn="l"/>
            <a:r>
              <a:rPr lang="zh-CN" altLang="en-US" sz="1600" b="1" dirty="0">
                <a:solidFill>
                  <a:schemeClr val="tx2"/>
                </a:solidFill>
                <a:latin typeface="微软雅黑" panose="020B0503020204020204" pitchFamily="34" charset="-122"/>
                <a:ea typeface="微软雅黑" panose="020B0503020204020204" pitchFamily="34" charset="-122"/>
                <a:sym typeface="+mn-ea"/>
              </a:rPr>
              <a:t>加速商品周转和流通</a:t>
            </a:r>
          </a:p>
        </p:txBody>
      </p:sp>
      <p:sp>
        <p:nvSpPr>
          <p:cNvPr id="7" name="矩形 6"/>
          <p:cNvSpPr/>
          <p:nvPr/>
        </p:nvSpPr>
        <p:spPr>
          <a:xfrm>
            <a:off x="2191576" y="3751346"/>
            <a:ext cx="4155440" cy="337185"/>
          </a:xfrm>
          <a:prstGeom prst="rect">
            <a:avLst/>
          </a:prstGeom>
        </p:spPr>
        <p:txBody>
          <a:bodyPr wrap="square">
            <a:spAutoFit/>
          </a:bodyPr>
          <a:lstStyle/>
          <a:p>
            <a:pPr algn="l"/>
            <a:r>
              <a:rPr lang="zh-CN" sz="1600" b="1" dirty="0">
                <a:solidFill>
                  <a:schemeClr val="tx2"/>
                </a:solidFill>
                <a:latin typeface="微软雅黑" panose="020B0503020204020204" pitchFamily="34" charset="-122"/>
                <a:ea typeface="微软雅黑" panose="020B0503020204020204" pitchFamily="34" charset="-122"/>
                <a:sym typeface="+mn-ea"/>
              </a:rPr>
              <a:t>保证进入市场的商品质量</a:t>
            </a:r>
            <a:endParaRPr lang="zh-CN" altLang="zh-CN" sz="1600" b="1" dirty="0">
              <a:solidFill>
                <a:schemeClr val="tx2"/>
              </a:solidFill>
              <a:latin typeface="微软雅黑" panose="020B0503020204020204" pitchFamily="34" charset="-122"/>
              <a:ea typeface="微软雅黑" panose="020B0503020204020204" pitchFamily="34" charset="-122"/>
              <a:sym typeface="+mn-ea"/>
            </a:endParaRPr>
          </a:p>
        </p:txBody>
      </p:sp>
      <p:sp>
        <p:nvSpPr>
          <p:cNvPr id="66" name="椭圆 34"/>
          <p:cNvSpPr/>
          <p:nvPr/>
        </p:nvSpPr>
        <p:spPr>
          <a:xfrm>
            <a:off x="4269296" y="2004318"/>
            <a:ext cx="946956" cy="121783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三</a:t>
            </a:r>
          </a:p>
        </p:txBody>
      </p:sp>
      <p:sp>
        <p:nvSpPr>
          <p:cNvPr id="9" name="椭圆 34"/>
          <p:cNvSpPr/>
          <p:nvPr/>
        </p:nvSpPr>
        <p:spPr>
          <a:xfrm>
            <a:off x="6944444" y="1977487"/>
            <a:ext cx="946956" cy="121783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五</a:t>
            </a:r>
          </a:p>
        </p:txBody>
      </p:sp>
      <p:grpSp>
        <p:nvGrpSpPr>
          <p:cNvPr id="11" name="组合 10"/>
          <p:cNvGrpSpPr/>
          <p:nvPr/>
        </p:nvGrpSpPr>
        <p:grpSpPr>
          <a:xfrm rot="10800000">
            <a:off x="5629572" y="2188592"/>
            <a:ext cx="1045255" cy="1358028"/>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rot="10800000">
            <a:off x="2802845" y="2243156"/>
            <a:ext cx="1045255" cy="1358028"/>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等腰三角形 42"/>
            <p:cNvSpPr/>
            <p:nvPr/>
          </p:nvSpPr>
          <p:spPr>
            <a:xfrm>
              <a:off x="4025509" y="223317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6766085" y="1419972"/>
            <a:ext cx="2131695" cy="337185"/>
          </a:xfrm>
          <a:prstGeom prst="rect">
            <a:avLst/>
          </a:prstGeom>
        </p:spPr>
        <p:txBody>
          <a:bodyPr wrap="square">
            <a:spAutoFit/>
          </a:bodyPr>
          <a:lstStyle/>
          <a:p>
            <a:pPr algn="l"/>
            <a:r>
              <a:rPr lang="zh-CN" altLang="en-US" sz="1600" b="1" dirty="0">
                <a:solidFill>
                  <a:schemeClr val="tx2"/>
                </a:solidFill>
                <a:latin typeface="微软雅黑" panose="020B0503020204020204" pitchFamily="34" charset="-122"/>
                <a:ea typeface="微软雅黑" panose="020B0503020204020204" pitchFamily="34" charset="-122"/>
                <a:sym typeface="+mn-ea"/>
              </a:rPr>
              <a:t>减少货损货差</a:t>
            </a:r>
          </a:p>
        </p:txBody>
      </p:sp>
      <p:sp>
        <p:nvSpPr>
          <p:cNvPr id="23" name="文本框 22"/>
          <p:cNvSpPr txBox="1"/>
          <p:nvPr/>
        </p:nvSpPr>
        <p:spPr>
          <a:xfrm>
            <a:off x="3071495" y="2635885"/>
            <a:ext cx="564515" cy="368300"/>
          </a:xfrm>
          <a:prstGeom prst="rect">
            <a:avLst/>
          </a:prstGeom>
          <a:noFill/>
        </p:spPr>
        <p:txBody>
          <a:bodyPr wrap="square" rtlCol="0">
            <a:spAutoFit/>
          </a:bodyPr>
          <a:lstStyle/>
          <a:p>
            <a:r>
              <a:rPr lang="zh-CN" altLang="en-US" b="1">
                <a:latin typeface="微软雅黑" panose="020B0503020204020204" pitchFamily="34" charset="-122"/>
                <a:ea typeface="微软雅黑" panose="020B0503020204020204" pitchFamily="34" charset="-122"/>
              </a:rPr>
              <a:t>二</a:t>
            </a:r>
          </a:p>
        </p:txBody>
      </p:sp>
      <p:sp>
        <p:nvSpPr>
          <p:cNvPr id="24" name="文本框 23"/>
          <p:cNvSpPr txBox="1"/>
          <p:nvPr/>
        </p:nvSpPr>
        <p:spPr>
          <a:xfrm>
            <a:off x="5868035" y="2499360"/>
            <a:ext cx="564515" cy="368300"/>
          </a:xfrm>
          <a:prstGeom prst="rect">
            <a:avLst/>
          </a:prstGeom>
          <a:noFill/>
        </p:spPr>
        <p:txBody>
          <a:bodyPr wrap="square" rtlCol="0">
            <a:spAutoFit/>
          </a:bodyPr>
          <a:lstStyle/>
          <a:p>
            <a:r>
              <a:rPr lang="zh-CN" altLang="en-US" b="1">
                <a:latin typeface="微软雅黑" panose="020B0503020204020204" pitchFamily="34" charset="-122"/>
                <a:ea typeface="微软雅黑" panose="020B0503020204020204" pitchFamily="34" charset="-122"/>
              </a:rPr>
              <a:t>四</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31" name="矩形 2230"/>
          <p:cNvSpPr/>
          <p:nvPr/>
        </p:nvSpPr>
        <p:spPr>
          <a:xfrm>
            <a:off x="479425" y="788670"/>
            <a:ext cx="7924800" cy="3734435"/>
          </a:xfrm>
          <a:prstGeom prst="rect">
            <a:avLst/>
          </a:prstGeom>
          <a:solidFill>
            <a:srgbClr val="A7CCD9"/>
          </a:solidFill>
          <a:ln w="9525" cap="flat" cmpd="sng">
            <a:solidFill>
              <a:srgbClr val="545472"/>
            </a:solidFill>
            <a:prstDash val="solid"/>
            <a:miter/>
            <a:headEnd type="none" w="med" len="med"/>
            <a:tailEnd type="none" w="med" len="med"/>
          </a:ln>
        </p:spPr>
        <p:txBody>
          <a:bodyPr/>
          <a:lstStyle/>
          <a:p>
            <a:endParaRPr lang="zh-CN" altLang="en-US"/>
          </a:p>
        </p:txBody>
      </p:sp>
      <p:sp>
        <p:nvSpPr>
          <p:cNvPr id="2232" name="矩形 2231"/>
          <p:cNvSpPr/>
          <p:nvPr/>
        </p:nvSpPr>
        <p:spPr>
          <a:xfrm>
            <a:off x="1089025" y="1093470"/>
            <a:ext cx="1447800" cy="457200"/>
          </a:xfrm>
          <a:prstGeom prst="rect">
            <a:avLst/>
          </a:prstGeom>
          <a:solidFill>
            <a:srgbClr val="FFCCFF"/>
          </a:solidFill>
          <a:ln w="9525">
            <a:noFill/>
          </a:ln>
        </p:spPr>
        <p:txBody>
          <a:bodyPr>
            <a:spAutoFit/>
          </a:bodyPr>
          <a:lstStyle/>
          <a:p>
            <a:pPr>
              <a:spcBef>
                <a:spcPct val="50000"/>
              </a:spcBef>
            </a:pPr>
            <a:r>
              <a:rPr lang="zh-CN" altLang="en-US" sz="2400">
                <a:ea typeface="楷体_GB2312" pitchFamily="49" charset="-122"/>
              </a:rPr>
              <a:t>固定价格</a:t>
            </a:r>
          </a:p>
        </p:txBody>
      </p:sp>
      <p:sp>
        <p:nvSpPr>
          <p:cNvPr id="2233" name="矩形 2232"/>
          <p:cNvSpPr/>
          <p:nvPr/>
        </p:nvSpPr>
        <p:spPr>
          <a:xfrm>
            <a:off x="6346825" y="4069715"/>
            <a:ext cx="1143000" cy="457200"/>
          </a:xfrm>
          <a:prstGeom prst="rect">
            <a:avLst/>
          </a:prstGeom>
          <a:solidFill>
            <a:srgbClr val="FFCCFF"/>
          </a:solidFill>
          <a:ln w="9525">
            <a:noFill/>
          </a:ln>
        </p:spPr>
        <p:txBody>
          <a:bodyPr>
            <a:spAutoFit/>
          </a:bodyPr>
          <a:lstStyle/>
          <a:p>
            <a:pPr>
              <a:spcBef>
                <a:spcPct val="50000"/>
              </a:spcBef>
            </a:pPr>
            <a:r>
              <a:rPr lang="zh-CN" altLang="en-US" sz="2400">
                <a:ea typeface="楷体_GB2312" pitchFamily="49" charset="-122"/>
              </a:rPr>
              <a:t>零库存</a:t>
            </a:r>
          </a:p>
        </p:txBody>
      </p:sp>
      <p:cxnSp>
        <p:nvCxnSpPr>
          <p:cNvPr id="2234" name="直接连接符 2233"/>
          <p:cNvCxnSpPr/>
          <p:nvPr/>
        </p:nvCxnSpPr>
        <p:spPr>
          <a:xfrm>
            <a:off x="2536825" y="1550670"/>
            <a:ext cx="3810000" cy="2590800"/>
          </a:xfrm>
          <a:prstGeom prst="line">
            <a:avLst/>
          </a:prstGeom>
          <a:ln w="28575" cap="flat" cmpd="sng">
            <a:solidFill>
              <a:srgbClr val="FF0066"/>
            </a:solidFill>
            <a:prstDash val="solid"/>
            <a:headEnd type="triangle" w="med" len="med"/>
            <a:tailEnd type="triangle" w="med" len="med"/>
          </a:ln>
        </p:spPr>
      </p:cxnSp>
      <p:sp>
        <p:nvSpPr>
          <p:cNvPr id="2235" name="矩形 2234"/>
          <p:cNvSpPr/>
          <p:nvPr/>
        </p:nvSpPr>
        <p:spPr>
          <a:xfrm>
            <a:off x="3908425" y="1169670"/>
            <a:ext cx="3048000" cy="457200"/>
          </a:xfrm>
          <a:prstGeom prst="rect">
            <a:avLst/>
          </a:prstGeom>
          <a:solidFill>
            <a:srgbClr val="FFFFFF"/>
          </a:solidFill>
          <a:ln w="9525">
            <a:noFill/>
          </a:ln>
        </p:spPr>
        <p:txBody>
          <a:bodyPr>
            <a:spAutoFit/>
          </a:bodyPr>
          <a:lstStyle/>
          <a:p>
            <a:pPr>
              <a:spcBef>
                <a:spcPct val="50000"/>
              </a:spcBef>
            </a:pPr>
            <a:r>
              <a:rPr lang="zh-CN" altLang="en-US" sz="2400">
                <a:ea typeface="楷体_GB2312" pitchFamily="49" charset="-122"/>
              </a:rPr>
              <a:t>供应商承担</a:t>
            </a:r>
            <a:r>
              <a:rPr lang="en-US" altLang="zh-CN" sz="2400">
                <a:ea typeface="楷体_GB2312" pitchFamily="49" charset="-122"/>
              </a:rPr>
              <a:t>100%</a:t>
            </a:r>
            <a:r>
              <a:rPr lang="zh-CN" altLang="en-US" sz="2400">
                <a:ea typeface="楷体_GB2312" pitchFamily="49" charset="-122"/>
              </a:rPr>
              <a:t>风险</a:t>
            </a:r>
          </a:p>
        </p:txBody>
      </p:sp>
      <p:sp>
        <p:nvSpPr>
          <p:cNvPr id="2236" name="矩形 2235"/>
          <p:cNvSpPr/>
          <p:nvPr/>
        </p:nvSpPr>
        <p:spPr>
          <a:xfrm>
            <a:off x="1774825" y="3997960"/>
            <a:ext cx="2743200" cy="457200"/>
          </a:xfrm>
          <a:prstGeom prst="rect">
            <a:avLst/>
          </a:prstGeom>
          <a:solidFill>
            <a:srgbClr val="FFFFFF"/>
          </a:solidFill>
          <a:ln w="9525">
            <a:noFill/>
          </a:ln>
        </p:spPr>
        <p:txBody>
          <a:bodyPr>
            <a:spAutoFit/>
          </a:bodyPr>
          <a:lstStyle/>
          <a:p>
            <a:pPr>
              <a:spcBef>
                <a:spcPct val="50000"/>
              </a:spcBef>
            </a:pPr>
            <a:r>
              <a:rPr lang="zh-CN" altLang="en-US" sz="2400">
                <a:ea typeface="楷体_GB2312" pitchFamily="49" charset="-122"/>
              </a:rPr>
              <a:t>企业提供</a:t>
            </a:r>
            <a:r>
              <a:rPr lang="en-US" altLang="zh-CN" sz="2400">
                <a:ea typeface="楷体_GB2312" pitchFamily="49" charset="-122"/>
              </a:rPr>
              <a:t>100%</a:t>
            </a:r>
            <a:r>
              <a:rPr lang="zh-CN" altLang="en-US" sz="2400">
                <a:ea typeface="楷体_GB2312" pitchFamily="49" charset="-122"/>
              </a:rPr>
              <a:t>机遇</a:t>
            </a:r>
          </a:p>
        </p:txBody>
      </p:sp>
      <p:sp>
        <p:nvSpPr>
          <p:cNvPr id="2237" name="矩形 2236"/>
          <p:cNvSpPr/>
          <p:nvPr/>
        </p:nvSpPr>
        <p:spPr>
          <a:xfrm>
            <a:off x="4441825" y="2160270"/>
            <a:ext cx="1447800" cy="457200"/>
          </a:xfrm>
          <a:prstGeom prst="rect">
            <a:avLst/>
          </a:prstGeom>
          <a:solidFill>
            <a:srgbClr val="FFFFCC"/>
          </a:solidFill>
          <a:ln w="9525">
            <a:noFill/>
          </a:ln>
        </p:spPr>
        <p:txBody>
          <a:bodyPr>
            <a:spAutoFit/>
          </a:bodyPr>
          <a:lstStyle/>
          <a:p>
            <a:pPr>
              <a:spcBef>
                <a:spcPct val="50000"/>
              </a:spcBef>
            </a:pPr>
            <a:r>
              <a:rPr lang="zh-CN" altLang="en-US" sz="2400">
                <a:ea typeface="楷体_GB2312" pitchFamily="49" charset="-122"/>
              </a:rPr>
              <a:t>激励机制</a:t>
            </a:r>
          </a:p>
        </p:txBody>
      </p:sp>
      <p:sp>
        <p:nvSpPr>
          <p:cNvPr id="2238" name="矩形 2237"/>
          <p:cNvSpPr/>
          <p:nvPr/>
        </p:nvSpPr>
        <p:spPr>
          <a:xfrm>
            <a:off x="2917825" y="3074670"/>
            <a:ext cx="1447800" cy="457200"/>
          </a:xfrm>
          <a:prstGeom prst="rect">
            <a:avLst/>
          </a:prstGeom>
          <a:solidFill>
            <a:srgbClr val="FFFFCC"/>
          </a:solidFill>
          <a:ln w="9525">
            <a:noFill/>
          </a:ln>
        </p:spPr>
        <p:txBody>
          <a:bodyPr>
            <a:spAutoFit/>
          </a:bodyPr>
          <a:lstStyle/>
          <a:p>
            <a:pPr>
              <a:spcBef>
                <a:spcPct val="50000"/>
              </a:spcBef>
            </a:pPr>
            <a:r>
              <a:rPr lang="zh-CN" altLang="en-US" sz="2400">
                <a:ea typeface="楷体_GB2312" pitchFamily="49" charset="-122"/>
              </a:rPr>
              <a:t>创新机制</a:t>
            </a:r>
          </a:p>
        </p:txBody>
      </p:sp>
      <p:sp>
        <p:nvSpPr>
          <p:cNvPr id="2239" name="矩形 2238"/>
          <p:cNvSpPr/>
          <p:nvPr/>
        </p:nvSpPr>
        <p:spPr>
          <a:xfrm>
            <a:off x="3131820" y="4660265"/>
            <a:ext cx="2895600" cy="457200"/>
          </a:xfrm>
          <a:prstGeom prst="rect">
            <a:avLst/>
          </a:prstGeom>
          <a:noFill/>
          <a:ln w="9525">
            <a:noFill/>
          </a:ln>
        </p:spPr>
        <p:txBody>
          <a:bodyPr>
            <a:spAutoFit/>
          </a:bodyPr>
          <a:lstStyle/>
          <a:p>
            <a:pPr>
              <a:spcBef>
                <a:spcPct val="50000"/>
              </a:spcBef>
            </a:pPr>
            <a:r>
              <a:rPr lang="zh-CN" altLang="en-US" sz="2400">
                <a:ea typeface="宋体" panose="02010600030101010101" pitchFamily="2" charset="-122"/>
              </a:rPr>
              <a:t>图</a:t>
            </a:r>
            <a:r>
              <a:rPr lang="en-US" altLang="zh-CN" sz="2400">
                <a:ea typeface="宋体" panose="02010600030101010101" pitchFamily="2" charset="-122"/>
              </a:rPr>
              <a:t>5   </a:t>
            </a:r>
            <a:r>
              <a:rPr lang="zh-CN" altLang="en-US" sz="2400">
                <a:ea typeface="宋体" panose="02010600030101010101" pitchFamily="2" charset="-122"/>
              </a:rPr>
              <a:t>风险转移模型</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48" name="文本占位符 2247"/>
          <p:cNvSpPr>
            <a:spLocks noGrp="1"/>
          </p:cNvSpPr>
          <p:nvPr>
            <p:ph type="body" idx="4294967295"/>
          </p:nvPr>
        </p:nvSpPr>
        <p:spPr>
          <a:xfrm>
            <a:off x="685800" y="1066800"/>
            <a:ext cx="7772400" cy="4724400"/>
          </a:xfrm>
        </p:spPr>
        <p:txBody>
          <a:bodyPr>
            <a:noAutofit/>
          </a:bodyPr>
          <a:lstStyle/>
          <a:p>
            <a:pPr>
              <a:buNone/>
            </a:pPr>
            <a:r>
              <a:rPr lang="zh-CN" altLang="en-US" sz="2000" dirty="0">
                <a:solidFill>
                  <a:srgbClr val="6666FF"/>
                </a:solidFill>
              </a:rPr>
              <a:t>供应商管理库存（</a:t>
            </a:r>
            <a:r>
              <a:rPr lang="en-US" altLang="zh-CN" sz="2000" dirty="0">
                <a:solidFill>
                  <a:srgbClr val="6666FF"/>
                </a:solidFill>
              </a:rPr>
              <a:t>VMI</a:t>
            </a:r>
            <a:r>
              <a:rPr lang="zh-CN" altLang="en-US" sz="2000" dirty="0">
                <a:solidFill>
                  <a:srgbClr val="6666FF"/>
                </a:solidFill>
              </a:rPr>
              <a:t>）的模型</a:t>
            </a:r>
          </a:p>
          <a:p>
            <a:pPr>
              <a:buNone/>
            </a:pPr>
            <a:r>
              <a:rPr lang="zh-CN" altLang="en-US" sz="2000" dirty="0">
                <a:solidFill>
                  <a:schemeClr val="tx2"/>
                </a:solidFill>
                <a:ea typeface="楷体_GB2312" pitchFamily="49" charset="-122"/>
              </a:rPr>
              <a:t>    在供应链管理中，</a:t>
            </a:r>
            <a:r>
              <a:rPr lang="en-US" altLang="zh-CN" sz="2000" dirty="0">
                <a:solidFill>
                  <a:schemeClr val="tx2"/>
                </a:solidFill>
                <a:ea typeface="楷体_GB2312" pitchFamily="49" charset="-122"/>
              </a:rPr>
              <a:t>VMI</a:t>
            </a:r>
            <a:r>
              <a:rPr lang="zh-CN" altLang="en-US" sz="2000" dirty="0">
                <a:solidFill>
                  <a:schemeClr val="tx2"/>
                </a:solidFill>
                <a:ea typeface="楷体_GB2312" pitchFamily="49" charset="-122"/>
              </a:rPr>
              <a:t>模式的应用，将上游组</a:t>
            </a:r>
          </a:p>
          <a:p>
            <a:pPr>
              <a:buNone/>
            </a:pPr>
            <a:r>
              <a:rPr lang="zh-CN" altLang="en-US" sz="2000" dirty="0">
                <a:solidFill>
                  <a:schemeClr val="tx2"/>
                </a:solidFill>
                <a:ea typeface="楷体_GB2312" pitchFamily="49" charset="-122"/>
              </a:rPr>
              <a:t>织的库存从上游组织内部转移到下游组织，使下</a:t>
            </a:r>
          </a:p>
          <a:p>
            <a:pPr>
              <a:buNone/>
            </a:pPr>
            <a:r>
              <a:rPr lang="zh-CN" altLang="en-US" sz="2000" dirty="0">
                <a:solidFill>
                  <a:schemeClr val="tx2"/>
                </a:solidFill>
                <a:ea typeface="楷体_GB2312" pitchFamily="49" charset="-122"/>
              </a:rPr>
              <a:t>游组织有效地降低库存，甚至实行零库存。</a:t>
            </a:r>
          </a:p>
          <a:p>
            <a:pPr>
              <a:buNone/>
            </a:pPr>
            <a:r>
              <a:rPr lang="zh-CN" altLang="en-US" sz="2000" dirty="0">
                <a:solidFill>
                  <a:schemeClr val="tx2"/>
                </a:solidFill>
                <a:ea typeface="楷体_GB2312" pitchFamily="49" charset="-122"/>
              </a:rPr>
              <a:t>    下游组织库存成本的转移，也使上游组织在竞</a:t>
            </a:r>
          </a:p>
          <a:p>
            <a:pPr>
              <a:buNone/>
            </a:pPr>
            <a:r>
              <a:rPr lang="zh-CN" altLang="en-US" sz="2000" dirty="0">
                <a:solidFill>
                  <a:schemeClr val="tx2"/>
                </a:solidFill>
                <a:ea typeface="楷体_GB2312" pitchFamily="49" charset="-122"/>
              </a:rPr>
              <a:t>争的市场环境中获得了市场份额，从而创造了更</a:t>
            </a:r>
          </a:p>
          <a:p>
            <a:pPr>
              <a:buNone/>
            </a:pPr>
            <a:r>
              <a:rPr lang="zh-CN" altLang="en-US" sz="2000" dirty="0">
                <a:solidFill>
                  <a:schemeClr val="tx2"/>
                </a:solidFill>
                <a:ea typeface="楷体_GB2312" pitchFamily="49" charset="-122"/>
              </a:rPr>
              <a:t>大的价值。可见，借助于</a:t>
            </a:r>
            <a:r>
              <a:rPr lang="en-US" altLang="zh-CN" sz="2000" dirty="0">
                <a:solidFill>
                  <a:schemeClr val="tx2"/>
                </a:solidFill>
                <a:ea typeface="楷体_GB2312" pitchFamily="49" charset="-122"/>
              </a:rPr>
              <a:t>VMI</a:t>
            </a:r>
            <a:r>
              <a:rPr lang="zh-CN" altLang="en-US" sz="2000" dirty="0">
                <a:solidFill>
                  <a:schemeClr val="tx2"/>
                </a:solidFill>
                <a:ea typeface="楷体_GB2312" pitchFamily="49" charset="-122"/>
              </a:rPr>
              <a:t>，下游组织和上游</a:t>
            </a:r>
          </a:p>
          <a:p>
            <a:pPr>
              <a:buNone/>
            </a:pPr>
            <a:r>
              <a:rPr lang="zh-CN" altLang="en-US" sz="2000" dirty="0">
                <a:solidFill>
                  <a:schemeClr val="tx2"/>
                </a:solidFill>
                <a:ea typeface="楷体_GB2312" pitchFamily="49" charset="-122"/>
              </a:rPr>
              <a:t>组织通过分享信息和共同计划可以排除或减少存</a:t>
            </a:r>
          </a:p>
          <a:p>
            <a:pPr>
              <a:buNone/>
            </a:pPr>
            <a:r>
              <a:rPr lang="zh-CN" altLang="en-US" sz="2000" dirty="0">
                <a:solidFill>
                  <a:schemeClr val="tx2"/>
                </a:solidFill>
                <a:ea typeface="楷体_GB2312" pitchFamily="49" charset="-122"/>
              </a:rPr>
              <a:t>货的风险。</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grpSp>
        <p:nvGrpSpPr>
          <p:cNvPr id="2254" name="组合 2253"/>
          <p:cNvGrpSpPr/>
          <p:nvPr/>
        </p:nvGrpSpPr>
        <p:grpSpPr>
          <a:xfrm>
            <a:off x="1232535" y="873760"/>
            <a:ext cx="6553200" cy="4267200"/>
            <a:chOff x="912" y="912"/>
            <a:chExt cx="4128" cy="2688"/>
          </a:xfrm>
        </p:grpSpPr>
        <p:sp>
          <p:nvSpPr>
            <p:cNvPr id="2255" name="椭圆 2254"/>
            <p:cNvSpPr/>
            <p:nvPr/>
          </p:nvSpPr>
          <p:spPr>
            <a:xfrm>
              <a:off x="912" y="1392"/>
              <a:ext cx="4128" cy="1728"/>
            </a:xfrm>
            <a:prstGeom prst="ellipse">
              <a:avLst/>
            </a:prstGeom>
            <a:solidFill>
              <a:srgbClr val="FFFFCC"/>
            </a:solidFill>
            <a:ln w="9525" cap="flat" cmpd="sng">
              <a:solidFill>
                <a:srgbClr val="545472"/>
              </a:solidFill>
              <a:prstDash val="solid"/>
              <a:headEnd type="none" w="med" len="med"/>
              <a:tailEnd type="none" w="med" len="med"/>
            </a:ln>
          </p:spPr>
          <p:txBody>
            <a:bodyPr/>
            <a:lstStyle/>
            <a:p>
              <a:endParaRPr lang="zh-CN" altLang="en-US"/>
            </a:p>
          </p:txBody>
        </p:sp>
        <p:sp>
          <p:nvSpPr>
            <p:cNvPr id="2256" name="圆柱形 2255"/>
            <p:cNvSpPr/>
            <p:nvPr/>
          </p:nvSpPr>
          <p:spPr>
            <a:xfrm>
              <a:off x="1488" y="1728"/>
              <a:ext cx="816" cy="480"/>
            </a:xfrm>
            <a:prstGeom prst="can">
              <a:avLst>
                <a:gd name="adj" fmla="val 33204"/>
              </a:avLst>
            </a:prstGeom>
            <a:solidFill>
              <a:srgbClr val="A7CCD9"/>
            </a:solidFill>
            <a:ln w="9525" cap="flat" cmpd="sng">
              <a:solidFill>
                <a:srgbClr val="545472"/>
              </a:solidFill>
              <a:prstDash val="solid"/>
              <a:headEnd type="none" w="med" len="med"/>
              <a:tailEnd type="none" w="med" len="med"/>
            </a:ln>
          </p:spPr>
          <p:txBody>
            <a:bodyPr wrap="none" anchor="ctr" anchorCtr="0"/>
            <a:lstStyle/>
            <a:p>
              <a:pPr algn="ctr"/>
              <a:r>
                <a:rPr lang="en-US" altLang="zh-CN" sz="2400">
                  <a:latin typeface="楷体_GB2312" pitchFamily="49" charset="-122"/>
                  <a:ea typeface="楷体_GB2312" pitchFamily="49" charset="-122"/>
                </a:rPr>
                <a:t>VM</a:t>
              </a:r>
            </a:p>
          </p:txBody>
        </p:sp>
        <p:sp>
          <p:nvSpPr>
            <p:cNvPr id="2257" name="圆柱形 2256"/>
            <p:cNvSpPr/>
            <p:nvPr/>
          </p:nvSpPr>
          <p:spPr>
            <a:xfrm>
              <a:off x="2592" y="1728"/>
              <a:ext cx="816" cy="480"/>
            </a:xfrm>
            <a:prstGeom prst="can">
              <a:avLst>
                <a:gd name="adj" fmla="val 33204"/>
              </a:avLst>
            </a:prstGeom>
            <a:solidFill>
              <a:srgbClr val="A7CCD9"/>
            </a:solidFill>
            <a:ln w="9525" cap="flat" cmpd="sng">
              <a:solidFill>
                <a:srgbClr val="545472"/>
              </a:solidFill>
              <a:prstDash val="solid"/>
              <a:headEnd type="none" w="med" len="med"/>
              <a:tailEnd type="none" w="med" len="med"/>
            </a:ln>
          </p:spPr>
          <p:txBody>
            <a:bodyPr wrap="none" anchor="ctr" anchorCtr="0"/>
            <a:lstStyle/>
            <a:p>
              <a:pPr algn="ctr"/>
              <a:r>
                <a:rPr lang="en-US" altLang="zh-CN" sz="2400">
                  <a:latin typeface="楷体_GB2312" pitchFamily="49" charset="-122"/>
                  <a:ea typeface="楷体_GB2312" pitchFamily="49" charset="-122"/>
                </a:rPr>
                <a:t>VM</a:t>
              </a:r>
            </a:p>
          </p:txBody>
        </p:sp>
        <p:sp>
          <p:nvSpPr>
            <p:cNvPr id="2258" name="圆柱形 2257"/>
            <p:cNvSpPr/>
            <p:nvPr/>
          </p:nvSpPr>
          <p:spPr>
            <a:xfrm>
              <a:off x="3648" y="1728"/>
              <a:ext cx="816" cy="480"/>
            </a:xfrm>
            <a:prstGeom prst="can">
              <a:avLst>
                <a:gd name="adj" fmla="val 33204"/>
              </a:avLst>
            </a:prstGeom>
            <a:solidFill>
              <a:srgbClr val="A7CCD9"/>
            </a:solidFill>
            <a:ln w="9525" cap="flat" cmpd="sng">
              <a:solidFill>
                <a:srgbClr val="545472"/>
              </a:solidFill>
              <a:prstDash val="solid"/>
              <a:headEnd type="none" w="med" len="med"/>
              <a:tailEnd type="none" w="med" len="med"/>
            </a:ln>
          </p:spPr>
          <p:txBody>
            <a:bodyPr wrap="none" anchor="ctr" anchorCtr="0"/>
            <a:lstStyle/>
            <a:p>
              <a:pPr algn="ctr"/>
              <a:r>
                <a:rPr lang="en-US" altLang="zh-CN" sz="2400">
                  <a:latin typeface="楷体_GB2312" pitchFamily="49" charset="-122"/>
                  <a:ea typeface="楷体_GB2312" pitchFamily="49" charset="-122"/>
                </a:rPr>
                <a:t>VM</a:t>
              </a:r>
            </a:p>
          </p:txBody>
        </p:sp>
        <p:graphicFrame>
          <p:nvGraphicFramePr>
            <p:cNvPr id="2259" name="对象 2258"/>
            <p:cNvGraphicFramePr>
              <a:graphicFrameLocks noChangeAspect="1"/>
            </p:cNvGraphicFramePr>
            <p:nvPr/>
          </p:nvGraphicFramePr>
          <p:xfrm>
            <a:off x="1968" y="1872"/>
            <a:ext cx="208" cy="288"/>
          </p:xfrm>
          <a:graphic>
            <a:graphicData uri="http://schemas.openxmlformats.org/presentationml/2006/ole">
              <mc:AlternateContent xmlns:mc="http://schemas.openxmlformats.org/markup-compatibility/2006">
                <mc:Choice xmlns:v="urn:schemas-microsoft-com:vml" Requires="v">
                  <p:oleObj spid="_x0000_s4193" r:id="rId4" imgW="165100" imgH="149225" progId="Equation.3">
                    <p:embed/>
                  </p:oleObj>
                </mc:Choice>
                <mc:Fallback>
                  <p:oleObj r:id="rId4" imgW="165100" imgH="149225" progId="Equation.3">
                    <p:embed/>
                    <p:pic>
                      <p:nvPicPr>
                        <p:cNvPr id="0" name="图片 3078"/>
                        <p:cNvPicPr/>
                        <p:nvPr/>
                      </p:nvPicPr>
                      <p:blipFill>
                        <a:blip r:embed="rId5"/>
                        <a:stretch>
                          <a:fillRect/>
                        </a:stretch>
                      </p:blipFill>
                      <p:spPr>
                        <a:xfrm>
                          <a:off x="1968" y="1872"/>
                          <a:ext cx="208" cy="288"/>
                        </a:xfrm>
                        <a:prstGeom prst="rect">
                          <a:avLst/>
                        </a:prstGeom>
                        <a:noFill/>
                        <a:ln w="38100">
                          <a:noFill/>
                          <a:miter/>
                        </a:ln>
                      </p:spPr>
                    </p:pic>
                  </p:oleObj>
                </mc:Fallback>
              </mc:AlternateContent>
            </a:graphicData>
          </a:graphic>
        </p:graphicFrame>
        <p:graphicFrame>
          <p:nvGraphicFramePr>
            <p:cNvPr id="2260" name="对象 2259"/>
            <p:cNvGraphicFramePr>
              <a:graphicFrameLocks noChangeAspect="1"/>
            </p:cNvGraphicFramePr>
            <p:nvPr/>
          </p:nvGraphicFramePr>
          <p:xfrm>
            <a:off x="3072" y="1872"/>
            <a:ext cx="170" cy="240"/>
          </p:xfrm>
          <a:graphic>
            <a:graphicData uri="http://schemas.openxmlformats.org/presentationml/2006/ole">
              <mc:AlternateContent xmlns:mc="http://schemas.openxmlformats.org/markup-compatibility/2006">
                <mc:Choice xmlns:v="urn:schemas-microsoft-com:vml" Requires="v">
                  <p:oleObj spid="_x0000_s4194" r:id="rId6" imgW="152400" imgH="153035" progId="Equation.3">
                    <p:embed/>
                  </p:oleObj>
                </mc:Choice>
                <mc:Fallback>
                  <p:oleObj r:id="rId6" imgW="152400" imgH="153035" progId="Equation.3">
                    <p:embed/>
                    <p:pic>
                      <p:nvPicPr>
                        <p:cNvPr id="0" name="图片 3077"/>
                        <p:cNvPicPr/>
                        <p:nvPr/>
                      </p:nvPicPr>
                      <p:blipFill>
                        <a:blip r:embed="rId7"/>
                        <a:stretch>
                          <a:fillRect/>
                        </a:stretch>
                      </p:blipFill>
                      <p:spPr>
                        <a:xfrm>
                          <a:off x="3072" y="1872"/>
                          <a:ext cx="170" cy="240"/>
                        </a:xfrm>
                        <a:prstGeom prst="rect">
                          <a:avLst/>
                        </a:prstGeom>
                        <a:noFill/>
                        <a:ln w="38100">
                          <a:noFill/>
                          <a:miter/>
                        </a:ln>
                      </p:spPr>
                    </p:pic>
                  </p:oleObj>
                </mc:Fallback>
              </mc:AlternateContent>
            </a:graphicData>
          </a:graphic>
        </p:graphicFrame>
        <p:graphicFrame>
          <p:nvGraphicFramePr>
            <p:cNvPr id="2261" name="对象 2260"/>
            <p:cNvGraphicFramePr>
              <a:graphicFrameLocks noChangeAspect="1"/>
            </p:cNvGraphicFramePr>
            <p:nvPr/>
          </p:nvGraphicFramePr>
          <p:xfrm>
            <a:off x="4176" y="1872"/>
            <a:ext cx="183" cy="240"/>
          </p:xfrm>
          <a:graphic>
            <a:graphicData uri="http://schemas.openxmlformats.org/presentationml/2006/ole">
              <mc:AlternateContent xmlns:mc="http://schemas.openxmlformats.org/markup-compatibility/2006">
                <mc:Choice xmlns:v="urn:schemas-microsoft-com:vml" Requires="v">
                  <p:oleObj spid="_x0000_s4195" r:id="rId8" imgW="165100" imgH="155575" progId="Equation.3">
                    <p:embed/>
                  </p:oleObj>
                </mc:Choice>
                <mc:Fallback>
                  <p:oleObj r:id="rId8" imgW="165100" imgH="155575" progId="Equation.3">
                    <p:embed/>
                    <p:pic>
                      <p:nvPicPr>
                        <p:cNvPr id="0" name="图片 3076"/>
                        <p:cNvPicPr/>
                        <p:nvPr/>
                      </p:nvPicPr>
                      <p:blipFill>
                        <a:blip r:embed="rId9"/>
                        <a:stretch>
                          <a:fillRect/>
                        </a:stretch>
                      </p:blipFill>
                      <p:spPr>
                        <a:xfrm>
                          <a:off x="4176" y="1872"/>
                          <a:ext cx="183" cy="240"/>
                        </a:xfrm>
                        <a:prstGeom prst="rect">
                          <a:avLst/>
                        </a:prstGeom>
                        <a:noFill/>
                        <a:ln w="38100">
                          <a:noFill/>
                          <a:miter/>
                        </a:ln>
                      </p:spPr>
                    </p:pic>
                  </p:oleObj>
                </mc:Fallback>
              </mc:AlternateContent>
            </a:graphicData>
          </a:graphic>
        </p:graphicFrame>
        <p:sp>
          <p:nvSpPr>
            <p:cNvPr id="2262" name="矩形 2261"/>
            <p:cNvSpPr/>
            <p:nvPr/>
          </p:nvSpPr>
          <p:spPr>
            <a:xfrm>
              <a:off x="2918" y="2365"/>
              <a:ext cx="116" cy="288"/>
            </a:xfrm>
            <a:prstGeom prst="rect">
              <a:avLst/>
            </a:prstGeom>
            <a:noFill/>
            <a:ln w="9525">
              <a:noFill/>
            </a:ln>
          </p:spPr>
          <p:txBody>
            <a:bodyPr wrap="none" anchor="t" anchorCtr="0">
              <a:spAutoFit/>
            </a:bodyPr>
            <a:lstStyle/>
            <a:p>
              <a:endParaRPr sz="2400">
                <a:ea typeface="宋体" panose="02010600030101010101" pitchFamily="2" charset="-122"/>
              </a:endParaRPr>
            </a:p>
          </p:txBody>
        </p:sp>
        <p:sp>
          <p:nvSpPr>
            <p:cNvPr id="2263" name="圆柱形 2262"/>
            <p:cNvSpPr/>
            <p:nvPr/>
          </p:nvSpPr>
          <p:spPr>
            <a:xfrm>
              <a:off x="2688" y="2352"/>
              <a:ext cx="768" cy="432"/>
            </a:xfrm>
            <a:prstGeom prst="can">
              <a:avLst>
                <a:gd name="adj" fmla="val 33204"/>
              </a:avLst>
            </a:prstGeom>
            <a:solidFill>
              <a:srgbClr val="99CCFF"/>
            </a:solidFill>
            <a:ln w="9525" cap="flat" cmpd="sng">
              <a:solidFill>
                <a:srgbClr val="545472"/>
              </a:solidFill>
              <a:prstDash val="solid"/>
              <a:headEnd type="none" w="med" len="med"/>
              <a:tailEnd type="none" w="med" len="med"/>
            </a:ln>
          </p:spPr>
          <p:txBody>
            <a:bodyPr wrap="none" anchor="ctr" anchorCtr="0"/>
            <a:lstStyle/>
            <a:p>
              <a:pPr algn="ctr"/>
              <a:endParaRPr sz="2400">
                <a:ea typeface="楷体_GB2312" pitchFamily="49" charset="-122"/>
              </a:endParaRPr>
            </a:p>
          </p:txBody>
        </p:sp>
        <p:sp>
          <p:nvSpPr>
            <p:cNvPr id="2264" name="矩形 2263"/>
            <p:cNvSpPr/>
            <p:nvPr/>
          </p:nvSpPr>
          <p:spPr>
            <a:xfrm>
              <a:off x="1488" y="2496"/>
              <a:ext cx="912" cy="294"/>
            </a:xfrm>
            <a:prstGeom prst="rect">
              <a:avLst/>
            </a:prstGeom>
            <a:solidFill>
              <a:srgbClr val="FFCCFF"/>
            </a:solidFill>
            <a:ln w="9525" cap="flat" cmpd="sng">
              <a:solidFill>
                <a:srgbClr val="FF6600"/>
              </a:solidFill>
              <a:prstDash val="solid"/>
              <a:miter/>
              <a:headEnd type="none" w="med" len="med"/>
              <a:tailEnd type="none" w="med" len="med"/>
            </a:ln>
          </p:spPr>
          <p:txBody>
            <a:bodyPr>
              <a:spAutoFit/>
            </a:bodyPr>
            <a:lstStyle/>
            <a:p>
              <a:pPr>
                <a:spcBef>
                  <a:spcPct val="50000"/>
                </a:spcBef>
              </a:pPr>
              <a:r>
                <a:rPr lang="zh-CN" altLang="en-US" sz="2400">
                  <a:ea typeface="楷体_GB2312" pitchFamily="49" charset="-122"/>
                </a:rPr>
                <a:t>上游组织</a:t>
              </a:r>
            </a:p>
          </p:txBody>
        </p:sp>
        <p:sp>
          <p:nvSpPr>
            <p:cNvPr id="2265" name="矩形 2264"/>
            <p:cNvSpPr/>
            <p:nvPr/>
          </p:nvSpPr>
          <p:spPr>
            <a:xfrm>
              <a:off x="3696" y="2496"/>
              <a:ext cx="912" cy="294"/>
            </a:xfrm>
            <a:prstGeom prst="rect">
              <a:avLst/>
            </a:prstGeom>
            <a:solidFill>
              <a:srgbClr val="FFCCFF"/>
            </a:solidFill>
            <a:ln w="9525" cap="flat" cmpd="sng">
              <a:solidFill>
                <a:srgbClr val="FF6600"/>
              </a:solidFill>
              <a:prstDash val="solid"/>
              <a:miter/>
              <a:headEnd type="none" w="med" len="med"/>
              <a:tailEnd type="none" w="med" len="med"/>
            </a:ln>
          </p:spPr>
          <p:txBody>
            <a:bodyPr>
              <a:spAutoFit/>
            </a:bodyPr>
            <a:lstStyle/>
            <a:p>
              <a:pPr>
                <a:spcBef>
                  <a:spcPct val="50000"/>
                </a:spcBef>
              </a:pPr>
              <a:r>
                <a:rPr lang="zh-CN" altLang="en-US" sz="2400">
                  <a:ea typeface="楷体_GB2312" pitchFamily="49" charset="-122"/>
                </a:rPr>
                <a:t>上游组织</a:t>
              </a:r>
            </a:p>
          </p:txBody>
        </p:sp>
        <p:sp>
          <p:nvSpPr>
            <p:cNvPr id="2266" name="矩形 2265"/>
            <p:cNvSpPr/>
            <p:nvPr/>
          </p:nvSpPr>
          <p:spPr>
            <a:xfrm>
              <a:off x="2496" y="912"/>
              <a:ext cx="912" cy="294"/>
            </a:xfrm>
            <a:prstGeom prst="rect">
              <a:avLst/>
            </a:prstGeom>
            <a:solidFill>
              <a:srgbClr val="FFCCFF"/>
            </a:solidFill>
            <a:ln w="9525" cap="flat" cmpd="sng">
              <a:solidFill>
                <a:srgbClr val="FF6600"/>
              </a:solidFill>
              <a:prstDash val="solid"/>
              <a:miter/>
              <a:headEnd type="none" w="med" len="med"/>
              <a:tailEnd type="none" w="med" len="med"/>
            </a:ln>
          </p:spPr>
          <p:txBody>
            <a:bodyPr>
              <a:spAutoFit/>
            </a:bodyPr>
            <a:lstStyle/>
            <a:p>
              <a:pPr>
                <a:spcBef>
                  <a:spcPct val="50000"/>
                </a:spcBef>
              </a:pPr>
              <a:r>
                <a:rPr lang="zh-CN" altLang="en-US" sz="2400">
                  <a:ea typeface="楷体_GB2312" pitchFamily="49" charset="-122"/>
                </a:rPr>
                <a:t>上游组织</a:t>
              </a:r>
            </a:p>
          </p:txBody>
        </p:sp>
        <p:sp>
          <p:nvSpPr>
            <p:cNvPr id="2267" name="矩形 2266"/>
            <p:cNvSpPr/>
            <p:nvPr/>
          </p:nvSpPr>
          <p:spPr>
            <a:xfrm>
              <a:off x="2688" y="2481"/>
              <a:ext cx="816" cy="250"/>
            </a:xfrm>
            <a:prstGeom prst="rect">
              <a:avLst/>
            </a:prstGeom>
            <a:solidFill>
              <a:srgbClr val="99CCFF"/>
            </a:solidFill>
            <a:ln w="9525">
              <a:noFill/>
            </a:ln>
          </p:spPr>
          <p:txBody>
            <a:bodyPr>
              <a:spAutoFit/>
            </a:bodyPr>
            <a:lstStyle/>
            <a:p>
              <a:r>
                <a:rPr lang="zh-CN" altLang="en-US" sz="2000">
                  <a:ea typeface="楷体_GB2312" pitchFamily="49" charset="-122"/>
                </a:rPr>
                <a:t>下游组织</a:t>
              </a:r>
            </a:p>
          </p:txBody>
        </p:sp>
        <p:sp>
          <p:nvSpPr>
            <p:cNvPr id="2268" name="上下箭头 2267"/>
            <p:cNvSpPr/>
            <p:nvPr/>
          </p:nvSpPr>
          <p:spPr>
            <a:xfrm>
              <a:off x="2880" y="1200"/>
              <a:ext cx="240" cy="576"/>
            </a:xfrm>
            <a:prstGeom prst="upDownArrow">
              <a:avLst>
                <a:gd name="adj1" fmla="val 50000"/>
                <a:gd name="adj2" fmla="val 47777"/>
              </a:avLst>
            </a:prstGeom>
            <a:solidFill>
              <a:srgbClr val="FFFFFF"/>
            </a:solidFill>
            <a:ln w="9525" cap="flat" cmpd="sng">
              <a:solidFill>
                <a:srgbClr val="545472"/>
              </a:solidFill>
              <a:prstDash val="solid"/>
              <a:miter/>
              <a:headEnd type="none" w="med" len="med"/>
              <a:tailEnd type="none" w="med" len="med"/>
            </a:ln>
          </p:spPr>
          <p:txBody>
            <a:bodyPr/>
            <a:lstStyle/>
            <a:p>
              <a:endParaRPr lang="zh-CN" altLang="en-US"/>
            </a:p>
          </p:txBody>
        </p:sp>
        <p:sp>
          <p:nvSpPr>
            <p:cNvPr id="2269" name="上下箭头 2268"/>
            <p:cNvSpPr/>
            <p:nvPr/>
          </p:nvSpPr>
          <p:spPr>
            <a:xfrm>
              <a:off x="1824" y="2208"/>
              <a:ext cx="240" cy="288"/>
            </a:xfrm>
            <a:prstGeom prst="upDownArrow">
              <a:avLst>
                <a:gd name="adj1" fmla="val 50000"/>
                <a:gd name="adj2" fmla="val 23888"/>
              </a:avLst>
            </a:prstGeom>
            <a:solidFill>
              <a:srgbClr val="FFFFFF"/>
            </a:solidFill>
            <a:ln w="9525" cap="flat" cmpd="sng">
              <a:solidFill>
                <a:srgbClr val="545472"/>
              </a:solidFill>
              <a:prstDash val="solid"/>
              <a:miter/>
              <a:headEnd type="none" w="med" len="med"/>
              <a:tailEnd type="none" w="med" len="med"/>
            </a:ln>
          </p:spPr>
          <p:txBody>
            <a:bodyPr/>
            <a:lstStyle/>
            <a:p>
              <a:endParaRPr lang="zh-CN" altLang="en-US"/>
            </a:p>
          </p:txBody>
        </p:sp>
        <p:sp>
          <p:nvSpPr>
            <p:cNvPr id="2270" name="上下箭头 2269"/>
            <p:cNvSpPr/>
            <p:nvPr/>
          </p:nvSpPr>
          <p:spPr>
            <a:xfrm>
              <a:off x="3984" y="2208"/>
              <a:ext cx="240" cy="288"/>
            </a:xfrm>
            <a:prstGeom prst="upDownArrow">
              <a:avLst>
                <a:gd name="adj1" fmla="val 50000"/>
                <a:gd name="adj2" fmla="val 23888"/>
              </a:avLst>
            </a:prstGeom>
            <a:solidFill>
              <a:srgbClr val="FFFFFF"/>
            </a:solidFill>
            <a:ln w="9525" cap="flat" cmpd="sng">
              <a:solidFill>
                <a:srgbClr val="545472"/>
              </a:solidFill>
              <a:prstDash val="solid"/>
              <a:miter/>
              <a:headEnd type="none" w="med" len="med"/>
              <a:tailEnd type="none" w="med" len="med"/>
            </a:ln>
          </p:spPr>
          <p:txBody>
            <a:bodyPr/>
            <a:lstStyle/>
            <a:p>
              <a:endParaRPr lang="zh-CN" altLang="en-US"/>
            </a:p>
          </p:txBody>
        </p:sp>
        <p:sp>
          <p:nvSpPr>
            <p:cNvPr id="2271" name="矩形 2270"/>
            <p:cNvSpPr/>
            <p:nvPr/>
          </p:nvSpPr>
          <p:spPr>
            <a:xfrm>
              <a:off x="2352" y="3312"/>
              <a:ext cx="1536" cy="288"/>
            </a:xfrm>
            <a:prstGeom prst="rect">
              <a:avLst/>
            </a:prstGeom>
            <a:noFill/>
            <a:ln w="9525">
              <a:noFill/>
            </a:ln>
          </p:spPr>
          <p:txBody>
            <a:bodyPr>
              <a:spAutoFit/>
            </a:bodyPr>
            <a:lstStyle/>
            <a:p>
              <a:pPr>
                <a:spcBef>
                  <a:spcPct val="50000"/>
                </a:spcBef>
              </a:pPr>
              <a:r>
                <a:rPr lang="zh-CN" altLang="en-US" sz="2400">
                  <a:ea typeface="宋体" panose="02010600030101010101" pitchFamily="2" charset="-122"/>
                </a:rPr>
                <a:t>图</a:t>
              </a:r>
              <a:r>
                <a:rPr lang="en-US" altLang="zh-CN" sz="2400">
                  <a:ea typeface="宋体" panose="02010600030101010101" pitchFamily="2" charset="-122"/>
                </a:rPr>
                <a:t>6    VMI</a:t>
              </a:r>
              <a:r>
                <a:rPr lang="zh-CN" altLang="en-US" sz="2400">
                  <a:ea typeface="宋体" panose="02010600030101010101" pitchFamily="2" charset="-122"/>
                </a:rPr>
                <a:t>模型</a:t>
              </a:r>
            </a:p>
          </p:txBody>
        </p:sp>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八、库存与库存管理</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74" name="文本占位符 2273"/>
          <p:cNvSpPr>
            <a:spLocks noGrp="1"/>
          </p:cNvSpPr>
          <p:nvPr>
            <p:ph type="body" idx="4294967295"/>
          </p:nvPr>
        </p:nvSpPr>
        <p:spPr>
          <a:xfrm>
            <a:off x="685800" y="1219200"/>
            <a:ext cx="7772400" cy="5029200"/>
          </a:xfrm>
        </p:spPr>
        <p:txBody>
          <a:bodyPr>
            <a:normAutofit/>
          </a:bodyPr>
          <a:lstStyle/>
          <a:p>
            <a:pPr algn="just">
              <a:buNone/>
            </a:pPr>
            <a:r>
              <a:rPr lang="zh-CN" altLang="en-US" sz="2000">
                <a:solidFill>
                  <a:schemeClr val="tx2"/>
                </a:solidFill>
                <a:ea typeface="楷体_GB2312" pitchFamily="49" charset="-122"/>
              </a:rPr>
              <a:t>采用</a:t>
            </a:r>
            <a:r>
              <a:rPr lang="en-US" altLang="zh-CN" sz="2000">
                <a:solidFill>
                  <a:schemeClr val="tx2"/>
                </a:solidFill>
                <a:ea typeface="楷体_GB2312" pitchFamily="49" charset="-122"/>
              </a:rPr>
              <a:t>VMI</a:t>
            </a:r>
            <a:r>
              <a:rPr lang="zh-CN" altLang="en-US" sz="2000">
                <a:solidFill>
                  <a:schemeClr val="tx2"/>
                </a:solidFill>
                <a:ea typeface="楷体_GB2312" pitchFamily="49" charset="-122"/>
              </a:rPr>
              <a:t>管理策略要求建立企业战略联盟，并在组织上促进企业间的信息共享。</a:t>
            </a:r>
          </a:p>
          <a:p>
            <a:pPr>
              <a:buNone/>
            </a:pPr>
            <a:r>
              <a:rPr lang="zh-CN" altLang="en-US" sz="2000">
                <a:solidFill>
                  <a:srgbClr val="6666FF"/>
                </a:solidFill>
                <a:ea typeface="楷体_GB2312" pitchFamily="49" charset="-122"/>
              </a:rPr>
              <a:t>实施</a:t>
            </a:r>
            <a:r>
              <a:rPr lang="en-US" altLang="zh-CN" sz="2000">
                <a:solidFill>
                  <a:srgbClr val="6666FF"/>
                </a:solidFill>
                <a:ea typeface="楷体_GB2312" pitchFamily="49" charset="-122"/>
              </a:rPr>
              <a:t>VMI</a:t>
            </a:r>
            <a:r>
              <a:rPr lang="zh-CN" altLang="en-US" sz="2000">
                <a:solidFill>
                  <a:srgbClr val="6666FF"/>
                </a:solidFill>
                <a:ea typeface="楷体_GB2312" pitchFamily="49" charset="-122"/>
              </a:rPr>
              <a:t>的主要内容</a:t>
            </a:r>
            <a:r>
              <a:rPr lang="zh-CN" altLang="en-US" sz="2000">
                <a:solidFill>
                  <a:schemeClr val="tx2"/>
                </a:solidFill>
                <a:ea typeface="楷体_GB2312" pitchFamily="49" charset="-122"/>
              </a:rPr>
              <a:t>：</a:t>
            </a:r>
          </a:p>
          <a:p>
            <a:pPr>
              <a:buClr>
                <a:srgbClr val="FF0066"/>
              </a:buClr>
              <a:buFont typeface="Wingdings" panose="05000000000000000000" pitchFamily="2" charset="2"/>
              <a:buChar char="v"/>
            </a:pPr>
            <a:r>
              <a:rPr lang="zh-CN" altLang="en-US" sz="1600">
                <a:solidFill>
                  <a:schemeClr val="tx2"/>
                </a:solidFill>
                <a:ea typeface="楷体_GB2312" pitchFamily="49" charset="-122"/>
              </a:rPr>
              <a:t>在行业中占主导地位的企业实施供应链管理模式成为核心企业，在核心企业的主导下完成供应链的构建，核心企业与核心企业之间连接成供应链网络。</a:t>
            </a:r>
          </a:p>
          <a:p>
            <a:pPr>
              <a:buClr>
                <a:srgbClr val="FF0066"/>
              </a:buClr>
              <a:buFont typeface="Wingdings" panose="05000000000000000000" pitchFamily="2" charset="2"/>
              <a:buChar char="v"/>
            </a:pPr>
            <a:r>
              <a:rPr lang="zh-CN" altLang="en-US" sz="1600">
                <a:solidFill>
                  <a:schemeClr val="tx2"/>
                </a:solidFill>
                <a:ea typeface="楷体_GB2312" pitchFamily="49" charset="-122"/>
              </a:rPr>
              <a:t>建立法律和市场环境下的合作框架协议，实现贸易伙伴间密切合作，共享利益，共担风险。</a:t>
            </a:r>
            <a:endParaRPr lang="en-US" altLang="zh-CN" sz="1600">
              <a:solidFill>
                <a:schemeClr val="tx2"/>
              </a:solidFill>
              <a:ea typeface="楷体_GB2312" pitchFamily="49" charset="-122"/>
            </a:endParaRPr>
          </a:p>
          <a:p>
            <a:pPr>
              <a:buClr>
                <a:srgbClr val="FF0066"/>
              </a:buClr>
              <a:buFont typeface="Wingdings" panose="05000000000000000000" pitchFamily="2" charset="2"/>
              <a:buChar char="v"/>
            </a:pPr>
            <a:r>
              <a:rPr lang="zh-CN" altLang="en-US" sz="1600">
                <a:solidFill>
                  <a:schemeClr val="tx2"/>
                </a:solidFill>
                <a:ea typeface="楷体_GB2312" pitchFamily="49" charset="-122"/>
                <a:sym typeface="+mn-ea"/>
              </a:rPr>
              <a:t>充分利用信息技术实现供应链上的信息集成，达到共享订货、库存状态、缺货状况、生产计划、运输安排、在途库存、资金结算等信息。</a:t>
            </a:r>
            <a:endParaRPr lang="zh-CN" altLang="en-US" sz="1600">
              <a:solidFill>
                <a:schemeClr val="tx2"/>
              </a:solidFill>
              <a:ea typeface="楷体_GB2312" pitchFamily="49" charset="-122"/>
            </a:endParaRPr>
          </a:p>
          <a:p>
            <a:pPr>
              <a:buClr>
                <a:srgbClr val="FF0066"/>
              </a:buClr>
              <a:buFont typeface="Wingdings" panose="05000000000000000000" pitchFamily="2" charset="2"/>
              <a:buChar char="v"/>
            </a:pPr>
            <a:r>
              <a:rPr lang="zh-CN" altLang="en-US" sz="1600">
                <a:solidFill>
                  <a:schemeClr val="tx2"/>
                </a:solidFill>
                <a:ea typeface="楷体_GB2312" pitchFamily="49" charset="-122"/>
                <a:sym typeface="+mn-ea"/>
              </a:rPr>
              <a:t>建立完备的物流系统，实现对储存、分销和运输货物进行综合管理，使自动化系统、分销系统、存储系统和运输系统同步实现数字化管理</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55"/>
          <p:cNvGrpSpPr/>
          <p:nvPr/>
        </p:nvGrpSpPr>
        <p:grpSpPr bwMode="auto">
          <a:xfrm>
            <a:off x="114302" y="321469"/>
            <a:ext cx="7717631" cy="521970"/>
            <a:chOff x="152400" y="413694"/>
            <a:chExt cx="10290175" cy="496063"/>
          </a:xfrm>
        </p:grpSpPr>
        <p:sp>
          <p:nvSpPr>
            <p:cNvPr id="40"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总结</a:t>
              </a:r>
            </a:p>
          </p:txBody>
        </p:sp>
        <p:cxnSp>
          <p:nvCxnSpPr>
            <p:cNvPr id="41" name="直接连接符 40"/>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2274" name="文本占位符 2273"/>
          <p:cNvSpPr>
            <a:spLocks noGrp="1"/>
          </p:cNvSpPr>
          <p:nvPr>
            <p:ph type="body" idx="4294967295"/>
          </p:nvPr>
        </p:nvSpPr>
        <p:spPr>
          <a:xfrm>
            <a:off x="685800" y="1219200"/>
            <a:ext cx="7772400" cy="2388235"/>
          </a:xfrm>
        </p:spPr>
        <p:txBody>
          <a:bodyPr>
            <a:normAutofit/>
          </a:bodyPr>
          <a:lstStyle/>
          <a:p>
            <a:pPr algn="just">
              <a:buNone/>
            </a:pPr>
            <a:r>
              <a:rPr lang="zh-CN" sz="4400" b="1">
                <a:solidFill>
                  <a:schemeClr val="tx2"/>
                </a:solidFill>
                <a:latin typeface="微软雅黑" panose="020B0503020204020204" pitchFamily="34" charset="-122"/>
                <a:ea typeface="微软雅黑" panose="020B0503020204020204" pitchFamily="34" charset="-122"/>
                <a:sym typeface="+mn-ea"/>
              </a:rPr>
              <a:t>堆码的四种方式</a:t>
            </a:r>
          </a:p>
          <a:p>
            <a:pPr algn="just">
              <a:buNone/>
            </a:pPr>
            <a:r>
              <a:rPr lang="zh-CN" sz="4400" b="1">
                <a:solidFill>
                  <a:schemeClr val="tx2"/>
                </a:solidFill>
                <a:latin typeface="微软雅黑" panose="020B0503020204020204" pitchFamily="34" charset="-122"/>
                <a:ea typeface="微软雅黑" panose="020B0503020204020204" pitchFamily="34" charset="-122"/>
                <a:sym typeface="+mn-ea"/>
              </a:rPr>
              <a:t>盘点的方式</a:t>
            </a:r>
          </a:p>
          <a:p>
            <a:pPr algn="just">
              <a:buNone/>
            </a:pPr>
            <a:r>
              <a:rPr lang="zh-CN" sz="4400" b="1">
                <a:solidFill>
                  <a:schemeClr val="tx2"/>
                </a:solidFill>
                <a:latin typeface="微软雅黑" panose="020B0503020204020204" pitchFamily="34" charset="-122"/>
                <a:ea typeface="微软雅黑" panose="020B0503020204020204" pitchFamily="34" charset="-122"/>
                <a:sym typeface="+mn-ea"/>
              </a:rPr>
              <a:t>库存管理的两类方法</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作业</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180975" y="1428115"/>
            <a:ext cx="8540115" cy="922020"/>
          </a:xfrm>
          <a:prstGeom prst="rect">
            <a:avLst/>
          </a:prstGeom>
          <a:noFill/>
        </p:spPr>
        <p:txBody>
          <a:bodyPr wrap="square" rtlCol="0" anchor="t">
            <a:spAutoFit/>
          </a:bodyPr>
          <a:lstStyle/>
          <a:p>
            <a:pPr>
              <a:lnSpc>
                <a:spcPct val="150000"/>
              </a:lnSpc>
            </a:pPr>
            <a:r>
              <a:rPr lang="en-US" altLang="zh-C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五种运输方式的特点，试比较分析</a:t>
            </a:r>
          </a:p>
          <a:p>
            <a:pPr>
              <a:lnSpc>
                <a:spcPct val="150000"/>
              </a:lnSpc>
            </a:pPr>
            <a:r>
              <a:rPr lang="en-US" altLang="zh-CN">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举例说明什么是多式联运</a:t>
            </a:r>
          </a:p>
        </p:txBody>
      </p:sp>
    </p:spTree>
    <p:extLst>
      <p:ext uri="{BB962C8B-B14F-4D97-AF65-F5344CB8AC3E}">
        <p14:creationId xmlns:p14="http://schemas.microsoft.com/office/powerpoint/2010/main" val="430651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微软雅黑" panose="020B0503020204020204" pitchFamily="34" charset="-122"/>
                  <a:ea typeface="微软雅黑" panose="020B0503020204020204" pitchFamily="34" charset="-122"/>
                  <a:sym typeface="+mn-ea"/>
                </a:rPr>
                <a:t>三、仓储的功能</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TextBox 1"/>
          <p:cNvSpPr txBox="1"/>
          <p:nvPr/>
        </p:nvSpPr>
        <p:spPr>
          <a:xfrm>
            <a:off x="1185305" y="2427559"/>
            <a:ext cx="1097280" cy="645160"/>
          </a:xfrm>
          <a:prstGeom prst="rect">
            <a:avLst/>
          </a:prstGeom>
          <a:noFill/>
        </p:spPr>
        <p:txBody>
          <a:bodyPr wrap="none" rtlCol="0">
            <a:spAutoFit/>
          </a:bodyPr>
          <a:lstStyle/>
          <a:p>
            <a:pPr algn="r"/>
            <a:r>
              <a:rPr lang="zh-CN" altLang="en-US" sz="3600" b="1" dirty="0" smtClean="0">
                <a:latin typeface="微软雅黑" panose="020B0503020204020204" pitchFamily="34" charset="-122"/>
                <a:ea typeface="微软雅黑" panose="020B0503020204020204" pitchFamily="34" charset="-122"/>
              </a:rPr>
              <a:t>保管</a:t>
            </a:r>
          </a:p>
        </p:txBody>
      </p:sp>
      <p:sp>
        <p:nvSpPr>
          <p:cNvPr id="3" name="TextBox 2"/>
          <p:cNvSpPr txBox="1"/>
          <p:nvPr/>
        </p:nvSpPr>
        <p:spPr>
          <a:xfrm>
            <a:off x="1092309" y="3523430"/>
            <a:ext cx="1097280" cy="645160"/>
          </a:xfrm>
          <a:prstGeom prst="rect">
            <a:avLst/>
          </a:prstGeom>
          <a:noFill/>
        </p:spPr>
        <p:txBody>
          <a:bodyPr wrap="none" rtlCol="0">
            <a:spAutoFit/>
          </a:bodyPr>
          <a:lstStyle/>
          <a:p>
            <a:pPr algn="r"/>
            <a:r>
              <a:rPr lang="zh-CN" altLang="en-US" sz="3600" b="1" dirty="0" smtClean="0">
                <a:latin typeface="微软雅黑" panose="020B0503020204020204" pitchFamily="34" charset="-122"/>
                <a:ea typeface="微软雅黑" panose="020B0503020204020204" pitchFamily="34" charset="-122"/>
              </a:rPr>
              <a:t>加工</a:t>
            </a:r>
          </a:p>
        </p:txBody>
      </p:sp>
      <p:sp>
        <p:nvSpPr>
          <p:cNvPr id="4" name="TextBox 3"/>
          <p:cNvSpPr txBox="1"/>
          <p:nvPr/>
        </p:nvSpPr>
        <p:spPr>
          <a:xfrm>
            <a:off x="5865847" y="2571924"/>
            <a:ext cx="2722880" cy="706755"/>
          </a:xfrm>
          <a:prstGeom prst="rect">
            <a:avLst/>
          </a:prstGeom>
          <a:noFill/>
        </p:spPr>
        <p:txBody>
          <a:bodyPr wrap="none" rtlCol="0">
            <a:spAutoFit/>
          </a:bodyPr>
          <a:lstStyle/>
          <a:p>
            <a:pPr algn="r"/>
            <a:r>
              <a:rPr lang="zh-CN" altLang="en-US" sz="4000" b="1" dirty="0" smtClean="0">
                <a:latin typeface="微软雅黑" panose="020B0503020204020204" pitchFamily="34" charset="-122"/>
                <a:ea typeface="微软雅黑" panose="020B0503020204020204" pitchFamily="34" charset="-122"/>
              </a:rPr>
              <a:t>分类和转运</a:t>
            </a:r>
          </a:p>
        </p:txBody>
      </p:sp>
      <p:sp>
        <p:nvSpPr>
          <p:cNvPr id="5" name="TextBox 4"/>
          <p:cNvSpPr txBox="1"/>
          <p:nvPr/>
        </p:nvSpPr>
        <p:spPr>
          <a:xfrm>
            <a:off x="5146005" y="3579849"/>
            <a:ext cx="3230880" cy="706755"/>
          </a:xfrm>
          <a:prstGeom prst="rect">
            <a:avLst/>
          </a:prstGeom>
          <a:noFill/>
        </p:spPr>
        <p:txBody>
          <a:bodyPr wrap="none" rtlCol="0">
            <a:spAutoFit/>
          </a:bodyPr>
          <a:lstStyle/>
          <a:p>
            <a:pPr algn="r"/>
            <a:r>
              <a:rPr lang="zh-CN" altLang="en-US" sz="4000" b="1" dirty="0" smtClean="0">
                <a:latin typeface="微软雅黑" panose="020B0503020204020204" pitchFamily="34" charset="-122"/>
                <a:ea typeface="微软雅黑" panose="020B0503020204020204" pitchFamily="34" charset="-122"/>
              </a:rPr>
              <a:t>支持市场形象</a:t>
            </a:r>
          </a:p>
        </p:txBody>
      </p:sp>
      <p:sp>
        <p:nvSpPr>
          <p:cNvPr id="17" name="椭圆 34"/>
          <p:cNvSpPr/>
          <p:nvPr/>
        </p:nvSpPr>
        <p:spPr>
          <a:xfrm rot="16200000">
            <a:off x="3003560" y="218998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18" name="组合 17"/>
          <p:cNvGrpSpPr/>
          <p:nvPr/>
        </p:nvGrpSpPr>
        <p:grpSpPr>
          <a:xfrm rot="5400000">
            <a:off x="4444618" y="2164603"/>
            <a:ext cx="902720" cy="117284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2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21" name="椭圆 34"/>
          <p:cNvSpPr/>
          <p:nvPr/>
        </p:nvSpPr>
        <p:spPr>
          <a:xfrm rot="5400000">
            <a:off x="3865921" y="327887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25" name="组合 24"/>
          <p:cNvGrpSpPr/>
          <p:nvPr/>
        </p:nvGrpSpPr>
        <p:grpSpPr>
          <a:xfrm rot="16200000">
            <a:off x="2463704" y="3255167"/>
            <a:ext cx="902720" cy="117284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32" name="TextBox 17"/>
          <p:cNvSpPr txBox="1"/>
          <p:nvPr/>
        </p:nvSpPr>
        <p:spPr>
          <a:xfrm>
            <a:off x="1196841" y="1338769"/>
            <a:ext cx="1097280" cy="645160"/>
          </a:xfrm>
          <a:prstGeom prst="rect">
            <a:avLst/>
          </a:prstGeom>
          <a:noFill/>
        </p:spPr>
        <p:txBody>
          <a:bodyPr wrap="none" rtlCol="0">
            <a:spAutoFit/>
          </a:bodyPr>
          <a:lstStyle/>
          <a:p>
            <a:pPr algn="r"/>
            <a:r>
              <a:rPr lang="zh-CN" altLang="en-US" sz="3600" b="1" dirty="0" smtClean="0">
                <a:latin typeface="微软雅黑" panose="020B0503020204020204" pitchFamily="34" charset="-122"/>
                <a:ea typeface="微软雅黑" panose="020B0503020204020204" pitchFamily="34" charset="-122"/>
              </a:rPr>
              <a:t>储存</a:t>
            </a:r>
          </a:p>
        </p:txBody>
      </p:sp>
      <p:sp>
        <p:nvSpPr>
          <p:cNvPr id="33" name="TextBox 18"/>
          <p:cNvSpPr txBox="1"/>
          <p:nvPr/>
        </p:nvSpPr>
        <p:spPr>
          <a:xfrm>
            <a:off x="5357186" y="1341517"/>
            <a:ext cx="1198880" cy="706755"/>
          </a:xfrm>
          <a:prstGeom prst="rect">
            <a:avLst/>
          </a:prstGeom>
          <a:noFill/>
        </p:spPr>
        <p:txBody>
          <a:bodyPr wrap="none" rtlCol="0">
            <a:spAutoFit/>
          </a:bodyPr>
          <a:lstStyle/>
          <a:p>
            <a:pPr algn="r"/>
            <a:r>
              <a:rPr lang="zh-CN" altLang="en-US" sz="4000" b="1" dirty="0" smtClean="0">
                <a:latin typeface="微软雅黑" panose="020B0503020204020204" pitchFamily="34" charset="-122"/>
                <a:ea typeface="微软雅黑" panose="020B0503020204020204" pitchFamily="34" charset="-122"/>
              </a:rPr>
              <a:t>整合</a:t>
            </a:r>
          </a:p>
        </p:txBody>
      </p:sp>
      <p:sp>
        <p:nvSpPr>
          <p:cNvPr id="34" name="椭圆 34"/>
          <p:cNvSpPr/>
          <p:nvPr/>
        </p:nvSpPr>
        <p:spPr>
          <a:xfrm rot="5400000">
            <a:off x="3881739" y="111853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nvGrpSpPr>
          <p:cNvPr id="35" name="组合 34"/>
          <p:cNvGrpSpPr/>
          <p:nvPr/>
        </p:nvGrpSpPr>
        <p:grpSpPr>
          <a:xfrm rot="16200000">
            <a:off x="2479522" y="1094825"/>
            <a:ext cx="902720" cy="1172844"/>
            <a:chOff x="4020870" y="2194485"/>
            <a:chExt cx="1102258" cy="1432090"/>
          </a:xfrm>
          <a:effectLst>
            <a:outerShdw blurRad="444500" dist="254000" dir="8100000" algn="tr" rotWithShape="0">
              <a:prstClr val="black">
                <a:alpha val="50000"/>
              </a:prstClr>
            </a:outerShdw>
          </a:effectLst>
        </p:grpSpPr>
        <p:sp>
          <p:nvSpPr>
            <p:cNvPr id="3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tx1"/>
                </a:solidFill>
                <a:latin typeface="微软雅黑" panose="020B0503020204020204" pitchFamily="34" charset="-122"/>
                <a:ea typeface="微软雅黑" panose="020B0503020204020204" pitchFamily="34" charset="-122"/>
              </a:endParaRPr>
            </a:p>
          </p:txBody>
        </p:sp>
        <p:sp>
          <p:nvSpPr>
            <p:cNvPr id="3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latin typeface="微软雅黑" panose="020B0503020204020204" pitchFamily="34" charset="-122"/>
                <a:ea typeface="微软雅黑" panose="020B0503020204020204" pitchFamily="34" charset="-122"/>
              </a:endParaRPr>
            </a:p>
          </p:txBody>
        </p:sp>
      </p:grpSp>
      <p:sp>
        <p:nvSpPr>
          <p:cNvPr id="40" name="KSO_Shape"/>
          <p:cNvSpPr/>
          <p:nvPr/>
        </p:nvSpPr>
        <p:spPr bwMode="auto">
          <a:xfrm>
            <a:off x="2800026" y="146183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1" name="KSO_Shape"/>
          <p:cNvSpPr/>
          <p:nvPr/>
        </p:nvSpPr>
        <p:spPr bwMode="auto">
          <a:xfrm>
            <a:off x="3359819" y="251228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6" name="KSO_Shape"/>
          <p:cNvSpPr/>
          <p:nvPr/>
        </p:nvSpPr>
        <p:spPr bwMode="auto">
          <a:xfrm>
            <a:off x="2794955" y="362167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7" name="KSO_Shape"/>
          <p:cNvSpPr/>
          <p:nvPr/>
        </p:nvSpPr>
        <p:spPr bwMode="auto">
          <a:xfrm>
            <a:off x="3922841" y="150176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8" name="KSO_Shape"/>
          <p:cNvSpPr/>
          <p:nvPr/>
        </p:nvSpPr>
        <p:spPr bwMode="auto">
          <a:xfrm>
            <a:off x="4492488" y="249853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49" name="KSO_Shape"/>
          <p:cNvSpPr/>
          <p:nvPr/>
        </p:nvSpPr>
        <p:spPr>
          <a:xfrm>
            <a:off x="3950222" y="362991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微软雅黑" panose="020B0503020204020204" pitchFamily="34" charset="-122"/>
                  <a:ea typeface="微软雅黑" panose="020B0503020204020204" pitchFamily="34" charset="-122"/>
                  <a:sym typeface="+mn-ea"/>
                </a:rPr>
                <a:t>四、仓储管理的</a:t>
              </a:r>
              <a:r>
                <a:rPr lang="zh-CN" altLang="en-US" b="1" dirty="0" smtClean="0">
                  <a:solidFill>
                    <a:srgbClr val="0474B6"/>
                  </a:solidFill>
                  <a:latin typeface="微软雅黑" panose="020B0503020204020204" pitchFamily="34" charset="-122"/>
                  <a:ea typeface="微软雅黑" panose="020B0503020204020204" pitchFamily="34" charset="-122"/>
                  <a:sym typeface="+mn-ea"/>
                </a:rPr>
                <a:t>内容</a:t>
              </a: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文本框 2"/>
          <p:cNvSpPr txBox="1"/>
          <p:nvPr/>
        </p:nvSpPr>
        <p:spPr>
          <a:xfrm>
            <a:off x="467360" y="3435350"/>
            <a:ext cx="7359650" cy="646331"/>
          </a:xfrm>
          <a:prstGeom prst="rect">
            <a:avLst/>
          </a:prstGeom>
          <a:noFill/>
        </p:spPr>
        <p:txBody>
          <a:bodyPr wrap="square" rtlCol="0">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仓储</a:t>
            </a:r>
            <a:r>
              <a:rPr lang="zh-CN" altLang="en-US" b="1" dirty="0">
                <a:solidFill>
                  <a:srgbClr val="0070C0"/>
                </a:solidFill>
                <a:latin typeface="微软雅黑" panose="020B0503020204020204" pitchFamily="34" charset="-122"/>
                <a:ea typeface="微软雅黑" panose="020B0503020204020204" pitchFamily="34" charset="-122"/>
              </a:rPr>
              <a:t>新</a:t>
            </a:r>
            <a:r>
              <a:rPr lang="zh-CN" altLang="en-US" b="1" dirty="0" smtClean="0">
                <a:solidFill>
                  <a:srgbClr val="0070C0"/>
                </a:solidFill>
                <a:latin typeface="微软雅黑" panose="020B0503020204020204" pitchFamily="34" charset="-122"/>
                <a:ea typeface="微软雅黑" panose="020B0503020204020204" pitchFamily="34" charset="-122"/>
              </a:rPr>
              <a:t>理念（</a:t>
            </a:r>
            <a:r>
              <a:rPr lang="en-US" altLang="zh-CN" b="1" dirty="0" smtClean="0">
                <a:solidFill>
                  <a:srgbClr val="0070C0"/>
                </a:solidFill>
                <a:latin typeface="微软雅黑" panose="020B0503020204020204" pitchFamily="34" charset="-122"/>
                <a:ea typeface="微软雅黑" panose="020B0503020204020204" pitchFamily="34" charset="-122"/>
              </a:rPr>
              <a:t>5.1-10</a:t>
            </a:r>
            <a:r>
              <a:rPr lang="zh-CN" altLang="en-US" b="1" dirty="0" smtClean="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91465" y="1279525"/>
            <a:ext cx="7875270" cy="2030095"/>
          </a:xfrm>
          <a:prstGeom prst="rect">
            <a:avLst/>
          </a:prstGeom>
          <a:noFill/>
        </p:spPr>
        <p:txBody>
          <a:bodyPr wrap="square" rtlCol="0" anchor="t">
            <a:spAutoFit/>
          </a:bodyPr>
          <a:lstStyle/>
          <a:p>
            <a:r>
              <a:rPr lang="zh-CN" altLang="en-US" b="1">
                <a:latin typeface="微软雅黑" panose="020B0503020204020204" pitchFamily="34" charset="-122"/>
                <a:ea typeface="微软雅黑" panose="020B0503020204020204" pitchFamily="34" charset="-122"/>
                <a:cs typeface="微软雅黑" panose="020B0503020204020204" pitchFamily="34" charset="-122"/>
              </a:rPr>
              <a:t>仓库管理也叫仓储管理，英文Warehouse Management，简称</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WM</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，指的是对</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仓储货物</a:t>
            </a:r>
            <a:r>
              <a:rPr lang="zh-CN" altLang="en-US" b="1">
                <a:latin typeface="微软雅黑" panose="020B0503020204020204" pitchFamily="34" charset="-122"/>
                <a:ea typeface="微软雅黑" panose="020B0503020204020204" pitchFamily="34" charset="-122"/>
                <a:cs typeface="微软雅黑" panose="020B0503020204020204" pitchFamily="34" charset="-122"/>
              </a:rPr>
              <a:t>的收发、结存等活动</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的有效控制</a:t>
            </a:r>
          </a:p>
          <a:p>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b="1">
                <a:latin typeface="微软雅黑" panose="020B0503020204020204" pitchFamily="34" charset="-122"/>
                <a:ea typeface="微软雅黑" panose="020B0503020204020204" pitchFamily="34" charset="-122"/>
                <a:cs typeface="微软雅黑" panose="020B0503020204020204" pitchFamily="34" charset="-122"/>
              </a:rPr>
              <a:t>其目的：为企业保证仓储货物的完好无损，确保生产经营活动的正常进行，并在此基础上对各类货物的活动状况进行分类记录，以明确的图表方式表达仓储货物在数量、品质方面的状况，以及所在的地理位置、部门、订单归属和仓储分散程度等情况的综合管理形式。</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 name="KSO_WPP_MARK_KEY" val="623b40bf-cc8b-4140-a3cb-eb11e6becca9"/>
</p:tagLst>
</file>

<file path=ppt/tags/tag1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015,&quot;width&quot;:8446}"/>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767.826771653543,&quot;width&quot;:5877.577952755905}"/>
</p:tagLst>
</file>

<file path=ppt/tags/tag12.xml><?xml version="1.0" encoding="utf-8"?>
<p:tagLst xmlns:a="http://schemas.openxmlformats.org/drawingml/2006/main" xmlns:r="http://schemas.openxmlformats.org/officeDocument/2006/relationships" xmlns:p="http://schemas.openxmlformats.org/presentationml/2006/main">
  <p:tag name="TIMING" val="|27.032"/>
</p:tagLst>
</file>

<file path=ppt/tags/tag13.xml><?xml version="1.0" encoding="utf-8"?>
<p:tagLst xmlns:a="http://schemas.openxmlformats.org/drawingml/2006/main" xmlns:r="http://schemas.openxmlformats.org/officeDocument/2006/relationships" xmlns:p="http://schemas.openxmlformats.org/presentationml/2006/main">
  <p:tag name="TIMING" val="|2.345|0.945|0.779|1.319|1.246|1.358|0.801|0.839|0.755|1.499|0.729|1.303"/>
</p:tagLst>
</file>

<file path=ppt/tags/tag14.xml><?xml version="1.0" encoding="utf-8"?>
<p:tagLst xmlns:a="http://schemas.openxmlformats.org/drawingml/2006/main" xmlns:r="http://schemas.openxmlformats.org/officeDocument/2006/relationships" xmlns:p="http://schemas.openxmlformats.org/presentationml/2006/main">
  <p:tag name="TIMING" val="|1.388|2.322|1.761|2.228|1.328"/>
</p:tagLst>
</file>

<file path=ppt/tags/tag15.xml><?xml version="1.0" encoding="utf-8"?>
<p:tagLst xmlns:a="http://schemas.openxmlformats.org/drawingml/2006/main" xmlns:r="http://schemas.openxmlformats.org/officeDocument/2006/relationships" xmlns:p="http://schemas.openxmlformats.org/presentationml/2006/main">
  <p:tag name="TIMING" val="|1.312|2.858|9.361|2.027|1.288"/>
</p:tagLst>
</file>

<file path=ppt/tags/tag16.xml><?xml version="1.0" encoding="utf-8"?>
<p:tagLst xmlns:a="http://schemas.openxmlformats.org/drawingml/2006/main" xmlns:r="http://schemas.openxmlformats.org/officeDocument/2006/relationships" xmlns:p="http://schemas.openxmlformats.org/presentationml/2006/main">
  <p:tag name="TIMING" val="|5.794|24.299|1.436|1.147|7.837|6.099|0.834|1.173|1.95|20.708"/>
</p:tagLst>
</file>

<file path=ppt/tags/tag17.xml><?xml version="1.0" encoding="utf-8"?>
<p:tagLst xmlns:a="http://schemas.openxmlformats.org/drawingml/2006/main" xmlns:r="http://schemas.openxmlformats.org/officeDocument/2006/relationships" xmlns:p="http://schemas.openxmlformats.org/presentationml/2006/main">
  <p:tag name="TIMING" val="|1.064|1.4|1.122|14.347|5.645|1.305|1.898|36.045|9.029|5.577"/>
</p:tagLst>
</file>

<file path=ppt/tags/tag18.xml><?xml version="1.0" encoding="utf-8"?>
<p:tagLst xmlns:a="http://schemas.openxmlformats.org/drawingml/2006/main" xmlns:r="http://schemas.openxmlformats.org/officeDocument/2006/relationships" xmlns:p="http://schemas.openxmlformats.org/presentationml/2006/main">
  <p:tag name="KSO_WM_UNIT_TABLE_BEAUTIFY" val="smartTable{869c983f-a4ea-4eef-a739-a6641dbffbd3}"/>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TotalTime>
  <Words>4480</Words>
  <Application>Microsoft Office PowerPoint</Application>
  <PresentationFormat>全屏显示(16:9)</PresentationFormat>
  <Paragraphs>539</Paragraphs>
  <Slides>75</Slides>
  <Notes>71</Notes>
  <HiddenSlides>0</HiddenSlides>
  <MMClips>0</MMClips>
  <ScaleCrop>false</ScaleCrop>
  <HeadingPairs>
    <vt:vector size="8" baseType="variant">
      <vt:variant>
        <vt:lpstr>已用的字体</vt:lpstr>
      </vt:variant>
      <vt:variant>
        <vt:i4>15</vt:i4>
      </vt:variant>
      <vt:variant>
        <vt:lpstr>主题</vt:lpstr>
      </vt:variant>
      <vt:variant>
        <vt:i4>6</vt:i4>
      </vt:variant>
      <vt:variant>
        <vt:lpstr>嵌入 OLE 服务器</vt:lpstr>
      </vt:variant>
      <vt:variant>
        <vt:i4>1</vt:i4>
      </vt:variant>
      <vt:variant>
        <vt:lpstr>幻灯片标题</vt:lpstr>
      </vt:variant>
      <vt:variant>
        <vt:i4>75</vt:i4>
      </vt:variant>
    </vt:vector>
  </HeadingPairs>
  <TitlesOfParts>
    <vt:vector size="97" baseType="lpstr">
      <vt:lpstr>Bosch Office Sans</vt:lpstr>
      <vt:lpstr>HY견고딕</vt:lpstr>
      <vt:lpstr>HY각헤드라인M</vt:lpstr>
      <vt:lpstr>Microsoft YaHei UI</vt:lpstr>
      <vt:lpstr>方正兰亭细黑_GBK_M</vt:lpstr>
      <vt:lpstr>黑体</vt:lpstr>
      <vt:lpstr>华文楷体</vt:lpstr>
      <vt:lpstr>楷体_GB2312</vt:lpstr>
      <vt:lpstr>宋体</vt:lpstr>
      <vt:lpstr>微软雅黑</vt:lpstr>
      <vt:lpstr>Arial</vt:lpstr>
      <vt:lpstr>Calibri</vt:lpstr>
      <vt:lpstr>Times New Roman</vt:lpstr>
      <vt:lpstr>Wingdings</vt:lpstr>
      <vt:lpstr>Wingdings 3</vt:lpstr>
      <vt:lpstr>Office 主题​​</vt:lpstr>
      <vt:lpstr>Bosch</vt:lpstr>
      <vt:lpstr>1_Bosch</vt:lpstr>
      <vt:lpstr>5_Office Theme</vt:lpstr>
      <vt:lpstr>Office Theme</vt:lpstr>
      <vt:lpstr>2_Office Theme</vt:lpstr>
      <vt:lpstr>Microsoft 公式 3.0</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574</cp:revision>
  <dcterms:created xsi:type="dcterms:W3CDTF">2020-05-27T12:17:00Z</dcterms:created>
  <dcterms:modified xsi:type="dcterms:W3CDTF">2025-08-23T02:09:05Z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5A328D7E0FC6411AB01073E93A5ED5AC</vt:lpwstr>
  </property>
</Properties>
</file>